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305" r:id="rId5"/>
    <p:sldId id="307" r:id="rId6"/>
    <p:sldId id="306" r:id="rId7"/>
    <p:sldId id="308" r:id="rId8"/>
    <p:sldId id="319" r:id="rId9"/>
    <p:sldId id="320" r:id="rId10"/>
    <p:sldId id="321" r:id="rId11"/>
    <p:sldId id="322" r:id="rId12"/>
    <p:sldId id="288" r:id="rId13"/>
    <p:sldId id="280" r:id="rId14"/>
    <p:sldId id="312" r:id="rId15"/>
    <p:sldId id="309" r:id="rId16"/>
    <p:sldId id="310" r:id="rId17"/>
    <p:sldId id="311" r:id="rId18"/>
    <p:sldId id="314" r:id="rId19"/>
    <p:sldId id="313" r:id="rId20"/>
    <p:sldId id="315" r:id="rId21"/>
    <p:sldId id="316" r:id="rId22"/>
    <p:sldId id="317" r:id="rId23"/>
    <p:sldId id="318" r:id="rId24"/>
    <p:sldId id="323" r:id="rId25"/>
    <p:sldId id="324" r:id="rId26"/>
    <p:sldId id="332" r:id="rId27"/>
    <p:sldId id="325" r:id="rId28"/>
    <p:sldId id="327" r:id="rId29"/>
    <p:sldId id="328" r:id="rId30"/>
  </p:sldIdLst>
  <p:sldSz cx="17337088" cy="9752013"/>
  <p:notesSz cx="6858000" cy="91440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GT Eesti Pro Display" pitchFamily="2" charset="0"/>
      <p:regular r:id="rId36"/>
      <p:italic r:id="rId37"/>
    </p:embeddedFont>
    <p:embeddedFont>
      <p:font typeface="GT Eesti Pro Display Light" pitchFamily="2" charset="0"/>
      <p:regular r:id="rId38"/>
      <p:italic r:id="rId39"/>
    </p:embeddedFont>
    <p:embeddedFont>
      <p:font typeface="JetBrains Mono Medium" panose="020B0509020102050004" pitchFamily="49" charset="0"/>
      <p:regular r:id="rId40"/>
      <p: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438">
          <p15:clr>
            <a:srgbClr val="A4A3A4"/>
          </p15:clr>
        </p15:guide>
        <p15:guide id="2" orient="horz" pos="735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9" roundtripDataSignature="AMtx7mgZ6zBI12qCUoOh3/zJWUlvOoGc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321"/>
    <p:restoredTop sz="94679"/>
  </p:normalViewPr>
  <p:slideViewPr>
    <p:cSldViewPr snapToGrid="0">
      <p:cViewPr varScale="1">
        <p:scale>
          <a:sx n="73" d="100"/>
          <a:sy n="73" d="100"/>
        </p:scale>
        <p:origin x="400" y="200"/>
      </p:cViewPr>
      <p:guideLst>
        <p:guide pos="5438"/>
        <p:guide orient="horz" pos="7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49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10.fntdata"/></Relationships>
</file>

<file path=ppt/media/image1.png>
</file>

<file path=ppt/media/image2.png>
</file>

<file path=ppt/media/image3.tiff>
</file>

<file path=ppt/media/image4.png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674438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225943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996277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571671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77636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800021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1900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755721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352880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50677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396722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678624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14369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804857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34785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985580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346910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17306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49579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bg>
      <p:bgPr>
        <a:solidFill>
          <a:schemeClr val="l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5"/>
          <p:cNvSpPr txBox="1">
            <a:spLocks noGrp="1"/>
          </p:cNvSpPr>
          <p:nvPr>
            <p:ph type="ctrTitle"/>
          </p:nvPr>
        </p:nvSpPr>
        <p:spPr>
          <a:xfrm>
            <a:off x="3663950" y="2298701"/>
            <a:ext cx="11298238" cy="3536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None/>
              <a:defRPr sz="8400" b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5"/>
          <p:cNvSpPr txBox="1">
            <a:spLocks noGrp="1"/>
          </p:cNvSpPr>
          <p:nvPr>
            <p:ph type="subTitle" idx="1"/>
          </p:nvPr>
        </p:nvSpPr>
        <p:spPr>
          <a:xfrm>
            <a:off x="3663950" y="6224400"/>
            <a:ext cx="11298238" cy="1379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400"/>
              <a:buFont typeface="Arial"/>
              <a:buNone/>
              <a:defRPr sz="2400" b="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560"/>
              <a:buFont typeface="Arial"/>
              <a:buNone/>
              <a:defRPr sz="256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560"/>
              <a:buNone/>
              <a:defRPr sz="256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275"/>
              <a:buNone/>
              <a:defRPr sz="2275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275"/>
              <a:buNone/>
              <a:defRPr sz="2275"/>
            </a:lvl5pPr>
            <a:lvl6pPr lvl="5" algn="ctr">
              <a:lnSpc>
                <a:spcPct val="94945"/>
              </a:lnSpc>
              <a:spcBef>
                <a:spcPts val="800"/>
              </a:spcBef>
              <a:spcAft>
                <a:spcPts val="0"/>
              </a:spcAft>
              <a:buSzPts val="2275"/>
              <a:buFont typeface="Arial"/>
              <a:buNone/>
              <a:defRPr sz="2275"/>
            </a:lvl6pPr>
            <a:lvl7pPr lvl="6" algn="ctr">
              <a:lnSpc>
                <a:spcPct val="94945"/>
              </a:lnSpc>
              <a:spcBef>
                <a:spcPts val="600"/>
              </a:spcBef>
              <a:spcAft>
                <a:spcPts val="0"/>
              </a:spcAft>
              <a:buSzPts val="2275"/>
              <a:buNone/>
              <a:defRPr sz="2275"/>
            </a:lvl7pPr>
            <a:lvl8pPr lvl="7" algn="ctr">
              <a:lnSpc>
                <a:spcPct val="94945"/>
              </a:lnSpc>
              <a:spcBef>
                <a:spcPts val="600"/>
              </a:spcBef>
              <a:spcAft>
                <a:spcPts val="0"/>
              </a:spcAft>
              <a:buSzPts val="2275"/>
              <a:buNone/>
              <a:defRPr sz="2275"/>
            </a:lvl8pPr>
            <a:lvl9pPr lvl="8" algn="ctr">
              <a:lnSpc>
                <a:spcPct val="94945"/>
              </a:lnSpc>
              <a:spcBef>
                <a:spcPts val="600"/>
              </a:spcBef>
              <a:spcAft>
                <a:spcPts val="600"/>
              </a:spcAft>
              <a:buSzPts val="2275"/>
              <a:buNone/>
              <a:defRPr sz="2275"/>
            </a:lvl9pPr>
          </a:lstStyle>
          <a:p>
            <a:endParaRPr/>
          </a:p>
        </p:txBody>
      </p:sp>
      <p:pic>
        <p:nvPicPr>
          <p:cNvPr id="17" name="Google Shape;17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663950" y="1392864"/>
            <a:ext cx="1896414" cy="12516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8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иктограммы">
  <p:cSld name="4 пиктограммы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5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35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35"/>
          <p:cNvSpPr txBox="1">
            <a:spLocks noGrp="1"/>
          </p:cNvSpPr>
          <p:nvPr>
            <p:ph type="body" idx="1"/>
          </p:nvPr>
        </p:nvSpPr>
        <p:spPr>
          <a:xfrm>
            <a:off x="3663951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08" name="Google Shape;108;p35"/>
          <p:cNvSpPr>
            <a:spLocks noGrp="1"/>
          </p:cNvSpPr>
          <p:nvPr>
            <p:ph type="pic" idx="2"/>
          </p:nvPr>
        </p:nvSpPr>
        <p:spPr>
          <a:xfrm>
            <a:off x="3663950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" name="Google Shape;109;p35"/>
          <p:cNvSpPr txBox="1">
            <a:spLocks noGrp="1"/>
          </p:cNvSpPr>
          <p:nvPr>
            <p:ph type="body" idx="3"/>
          </p:nvPr>
        </p:nvSpPr>
        <p:spPr>
          <a:xfrm>
            <a:off x="6265904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10" name="Google Shape;110;p35"/>
          <p:cNvSpPr>
            <a:spLocks noGrp="1"/>
          </p:cNvSpPr>
          <p:nvPr>
            <p:ph type="pic" idx="4"/>
          </p:nvPr>
        </p:nvSpPr>
        <p:spPr>
          <a:xfrm>
            <a:off x="6265903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" name="Google Shape;111;p35"/>
          <p:cNvSpPr txBox="1">
            <a:spLocks noGrp="1"/>
          </p:cNvSpPr>
          <p:nvPr>
            <p:ph type="body" idx="5"/>
          </p:nvPr>
        </p:nvSpPr>
        <p:spPr>
          <a:xfrm>
            <a:off x="8867672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12" name="Google Shape;112;p35"/>
          <p:cNvSpPr>
            <a:spLocks noGrp="1"/>
          </p:cNvSpPr>
          <p:nvPr>
            <p:ph type="pic" idx="6"/>
          </p:nvPr>
        </p:nvSpPr>
        <p:spPr>
          <a:xfrm>
            <a:off x="8867671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" name="Google Shape;113;p35"/>
          <p:cNvSpPr txBox="1">
            <a:spLocks noGrp="1"/>
          </p:cNvSpPr>
          <p:nvPr>
            <p:ph type="body" idx="7"/>
          </p:nvPr>
        </p:nvSpPr>
        <p:spPr>
          <a:xfrm>
            <a:off x="11448947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14" name="Google Shape;114;p35"/>
          <p:cNvSpPr>
            <a:spLocks noGrp="1"/>
          </p:cNvSpPr>
          <p:nvPr>
            <p:ph type="pic" idx="8"/>
          </p:nvPr>
        </p:nvSpPr>
        <p:spPr>
          <a:xfrm>
            <a:off x="11448946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" name="Google Shape;115;p35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пиктограммы">
  <p:cSld name="3 пиктограммы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6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36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36"/>
          <p:cNvSpPr txBox="1">
            <a:spLocks noGrp="1"/>
          </p:cNvSpPr>
          <p:nvPr>
            <p:ph type="body" idx="1"/>
          </p:nvPr>
        </p:nvSpPr>
        <p:spPr>
          <a:xfrm>
            <a:off x="3663951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20" name="Google Shape;120;p36"/>
          <p:cNvSpPr>
            <a:spLocks noGrp="1"/>
          </p:cNvSpPr>
          <p:nvPr>
            <p:ph type="pic" idx="2"/>
          </p:nvPr>
        </p:nvSpPr>
        <p:spPr>
          <a:xfrm>
            <a:off x="3663950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36"/>
          <p:cNvSpPr txBox="1">
            <a:spLocks noGrp="1"/>
          </p:cNvSpPr>
          <p:nvPr>
            <p:ph type="body" idx="3"/>
          </p:nvPr>
        </p:nvSpPr>
        <p:spPr>
          <a:xfrm>
            <a:off x="7553325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22" name="Google Shape;122;p36"/>
          <p:cNvSpPr>
            <a:spLocks noGrp="1"/>
          </p:cNvSpPr>
          <p:nvPr>
            <p:ph type="pic" idx="4"/>
          </p:nvPr>
        </p:nvSpPr>
        <p:spPr>
          <a:xfrm>
            <a:off x="7553324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Google Shape;123;p36"/>
          <p:cNvSpPr txBox="1">
            <a:spLocks noGrp="1"/>
          </p:cNvSpPr>
          <p:nvPr>
            <p:ph type="body" idx="5"/>
          </p:nvPr>
        </p:nvSpPr>
        <p:spPr>
          <a:xfrm>
            <a:off x="11448947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24" name="Google Shape;124;p36"/>
          <p:cNvSpPr>
            <a:spLocks noGrp="1"/>
          </p:cNvSpPr>
          <p:nvPr>
            <p:ph type="pic" idx="6"/>
          </p:nvPr>
        </p:nvSpPr>
        <p:spPr>
          <a:xfrm>
            <a:off x="11448946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36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диаграмма">
  <p:cSld name="Текст и диаграмма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7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37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37"/>
          <p:cNvSpPr>
            <a:spLocks noGrp="1"/>
          </p:cNvSpPr>
          <p:nvPr>
            <p:ph type="chart" idx="2"/>
          </p:nvPr>
        </p:nvSpPr>
        <p:spPr>
          <a:xfrm>
            <a:off x="6256338" y="2298699"/>
            <a:ext cx="10001250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" name="Google Shape;130;p37"/>
          <p:cNvSpPr txBox="1">
            <a:spLocks noGrp="1"/>
          </p:cNvSpPr>
          <p:nvPr>
            <p:ph type="body" idx="1"/>
          </p:nvPr>
        </p:nvSpPr>
        <p:spPr>
          <a:xfrm>
            <a:off x="1081088" y="2298700"/>
            <a:ext cx="4814887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31" name="Google Shape;131;p37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2 диаграммы">
  <p:cSld name="Текст и 2 диаграммы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8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38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38"/>
          <p:cNvSpPr>
            <a:spLocks noGrp="1"/>
          </p:cNvSpPr>
          <p:nvPr>
            <p:ph type="chart" idx="2"/>
          </p:nvPr>
        </p:nvSpPr>
        <p:spPr>
          <a:xfrm>
            <a:off x="6256338" y="2298700"/>
            <a:ext cx="10001250" cy="2662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" name="Google Shape;136;p38"/>
          <p:cNvSpPr>
            <a:spLocks noGrp="1"/>
          </p:cNvSpPr>
          <p:nvPr>
            <p:ph type="chart" idx="3"/>
          </p:nvPr>
        </p:nvSpPr>
        <p:spPr>
          <a:xfrm>
            <a:off x="6256338" y="5454206"/>
            <a:ext cx="10001250" cy="3034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" name="Google Shape;137;p38"/>
          <p:cNvSpPr txBox="1">
            <a:spLocks noGrp="1"/>
          </p:cNvSpPr>
          <p:nvPr>
            <p:ph type="body" idx="1"/>
          </p:nvPr>
        </p:nvSpPr>
        <p:spPr>
          <a:xfrm>
            <a:off x="1081088" y="2298700"/>
            <a:ext cx="4814887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38" name="Google Shape;138;p38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диаграммы">
  <p:cSld name="4 диаграммы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9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39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9"/>
          <p:cNvSpPr>
            <a:spLocks noGrp="1"/>
          </p:cNvSpPr>
          <p:nvPr>
            <p:ph type="chart" idx="2"/>
          </p:nvPr>
        </p:nvSpPr>
        <p:spPr>
          <a:xfrm>
            <a:off x="8874124" y="2298700"/>
            <a:ext cx="7383463" cy="2662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3" name="Google Shape;143;p39"/>
          <p:cNvSpPr>
            <a:spLocks noGrp="1"/>
          </p:cNvSpPr>
          <p:nvPr>
            <p:ph type="chart" idx="3"/>
          </p:nvPr>
        </p:nvSpPr>
        <p:spPr>
          <a:xfrm>
            <a:off x="8874124" y="5454206"/>
            <a:ext cx="7383463" cy="3034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4" name="Google Shape;144;p39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45" name="Google Shape;145;p39"/>
          <p:cNvSpPr>
            <a:spLocks noGrp="1"/>
          </p:cNvSpPr>
          <p:nvPr>
            <p:ph type="chart" idx="4"/>
          </p:nvPr>
        </p:nvSpPr>
        <p:spPr>
          <a:xfrm>
            <a:off x="1081088" y="2298700"/>
            <a:ext cx="7383463" cy="2662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" name="Google Shape;146;p39"/>
          <p:cNvSpPr>
            <a:spLocks noGrp="1"/>
          </p:cNvSpPr>
          <p:nvPr>
            <p:ph type="chart" idx="5"/>
          </p:nvPr>
        </p:nvSpPr>
        <p:spPr>
          <a:xfrm>
            <a:off x="1081088" y="5454206"/>
            <a:ext cx="7383463" cy="3034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Заголовок и объект">
  <p:cSld name="9_Заголовок и объект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0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40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40"/>
          <p:cNvSpPr txBox="1">
            <a:spLocks noGrp="1"/>
          </p:cNvSpPr>
          <p:nvPr>
            <p:ph type="body" idx="1"/>
          </p:nvPr>
        </p:nvSpPr>
        <p:spPr>
          <a:xfrm>
            <a:off x="1081088" y="7042826"/>
            <a:ext cx="12580936" cy="144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51" name="Google Shape;151;p40"/>
          <p:cNvSpPr>
            <a:spLocks noGrp="1"/>
          </p:cNvSpPr>
          <p:nvPr>
            <p:ph type="chart" idx="2"/>
          </p:nvPr>
        </p:nvSpPr>
        <p:spPr>
          <a:xfrm>
            <a:off x="1081088" y="2298700"/>
            <a:ext cx="7381875" cy="4413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2" name="Google Shape;152;p40"/>
          <p:cNvSpPr>
            <a:spLocks noGrp="1"/>
          </p:cNvSpPr>
          <p:nvPr>
            <p:ph type="chart" idx="3"/>
          </p:nvPr>
        </p:nvSpPr>
        <p:spPr>
          <a:xfrm>
            <a:off x="8874125" y="2298700"/>
            <a:ext cx="7381875" cy="4413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3" name="Google Shape;153;p40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Заголовок и объект">
  <p:cSld name="15_Заголовок и объект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1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1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41"/>
          <p:cNvSpPr txBox="1">
            <a:spLocks noGrp="1"/>
          </p:cNvSpPr>
          <p:nvPr>
            <p:ph type="body" idx="1"/>
          </p:nvPr>
        </p:nvSpPr>
        <p:spPr>
          <a:xfrm>
            <a:off x="1081088" y="2298701"/>
            <a:ext cx="7381875" cy="1140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58" name="Google Shape;158;p41"/>
          <p:cNvSpPr>
            <a:spLocks noGrp="1"/>
          </p:cNvSpPr>
          <p:nvPr>
            <p:ph type="chart" idx="2"/>
          </p:nvPr>
        </p:nvSpPr>
        <p:spPr>
          <a:xfrm>
            <a:off x="1081088" y="3796748"/>
            <a:ext cx="7381875" cy="4691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" name="Google Shape;159;p41"/>
          <p:cNvSpPr>
            <a:spLocks noGrp="1"/>
          </p:cNvSpPr>
          <p:nvPr>
            <p:ph type="chart" idx="3"/>
          </p:nvPr>
        </p:nvSpPr>
        <p:spPr>
          <a:xfrm>
            <a:off x="8874125" y="3796748"/>
            <a:ext cx="7381875" cy="4691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" name="Google Shape;160;p41"/>
          <p:cNvSpPr txBox="1">
            <a:spLocks noGrp="1"/>
          </p:cNvSpPr>
          <p:nvPr>
            <p:ph type="body" idx="4"/>
          </p:nvPr>
        </p:nvSpPr>
        <p:spPr>
          <a:xfrm>
            <a:off x="8874125" y="2298701"/>
            <a:ext cx="7381875" cy="1140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61" name="Google Shape;161;p41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изображения и подписи">
  <p:cSld name="3 изображения и подписи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2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42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2"/>
          <p:cNvSpPr txBox="1">
            <a:spLocks noGrp="1"/>
          </p:cNvSpPr>
          <p:nvPr>
            <p:ph type="body" idx="1"/>
          </p:nvPr>
        </p:nvSpPr>
        <p:spPr>
          <a:xfrm>
            <a:off x="1081088" y="7042826"/>
            <a:ext cx="4814887" cy="144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66" name="Google Shape;166;p42"/>
          <p:cNvSpPr txBox="1">
            <a:spLocks noGrp="1"/>
          </p:cNvSpPr>
          <p:nvPr>
            <p:ph type="body" idx="2"/>
          </p:nvPr>
        </p:nvSpPr>
        <p:spPr>
          <a:xfrm>
            <a:off x="6265863" y="7042826"/>
            <a:ext cx="4814887" cy="144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67" name="Google Shape;167;p42"/>
          <p:cNvSpPr txBox="1">
            <a:spLocks noGrp="1"/>
          </p:cNvSpPr>
          <p:nvPr>
            <p:ph type="body" idx="3"/>
          </p:nvPr>
        </p:nvSpPr>
        <p:spPr>
          <a:xfrm>
            <a:off x="11442701" y="7042826"/>
            <a:ext cx="4814887" cy="144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68" name="Google Shape;168;p42"/>
          <p:cNvSpPr>
            <a:spLocks noGrp="1"/>
          </p:cNvSpPr>
          <p:nvPr>
            <p:ph type="pic" idx="4"/>
          </p:nvPr>
        </p:nvSpPr>
        <p:spPr>
          <a:xfrm>
            <a:off x="1081088" y="2298700"/>
            <a:ext cx="4814887" cy="4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42"/>
          <p:cNvSpPr>
            <a:spLocks noGrp="1"/>
          </p:cNvSpPr>
          <p:nvPr>
            <p:ph type="pic" idx="5"/>
          </p:nvPr>
        </p:nvSpPr>
        <p:spPr>
          <a:xfrm>
            <a:off x="6256338" y="2298700"/>
            <a:ext cx="4814887" cy="4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0" name="Google Shape;170;p42"/>
          <p:cNvSpPr>
            <a:spLocks noGrp="1"/>
          </p:cNvSpPr>
          <p:nvPr>
            <p:ph type="pic" idx="6"/>
          </p:nvPr>
        </p:nvSpPr>
        <p:spPr>
          <a:xfrm>
            <a:off x="11441113" y="2298700"/>
            <a:ext cx="4814887" cy="4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1" name="Google Shape;171;p42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заголовком">
  <p:cSld name="Слайд с заголовком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43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4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-разделитель">
  <p:cSld name="Слайд-разделитель">
    <p:bg>
      <p:bgPr>
        <a:solidFill>
          <a:srgbClr val="001A34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6"/>
          <p:cNvSpPr txBox="1">
            <a:spLocks noGrp="1"/>
          </p:cNvSpPr>
          <p:nvPr>
            <p:ph type="ctrTitle"/>
          </p:nvPr>
        </p:nvSpPr>
        <p:spPr>
          <a:xfrm>
            <a:off x="3663950" y="2298701"/>
            <a:ext cx="11298238" cy="3536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Arial"/>
              <a:buNone/>
              <a:defRPr sz="6600" b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81">
          <p15:clr>
            <a:srgbClr val="FBAE40"/>
          </p15:clr>
        </p15:guide>
        <p15:guide id="2" orient="horz" pos="291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текст">
  <p:cSld name="Заголовок и текст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7"/>
          <p:cNvSpPr txBox="1">
            <a:spLocks noGrp="1"/>
          </p:cNvSpPr>
          <p:nvPr>
            <p:ph type="title"/>
          </p:nvPr>
        </p:nvSpPr>
        <p:spPr>
          <a:xfrm>
            <a:off x="1081088" y="576000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7"/>
          <p:cNvSpPr txBox="1">
            <a:spLocks noGrp="1"/>
          </p:cNvSpPr>
          <p:nvPr>
            <p:ph type="body" idx="1"/>
          </p:nvPr>
        </p:nvSpPr>
        <p:spPr>
          <a:xfrm>
            <a:off x="1081088" y="2298700"/>
            <a:ext cx="12580936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23" name="Google Shape;23;p27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7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2 объекта_1">
  <p:cSld name="Заголовок и 2 объекта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9"/>
          <p:cNvSpPr txBox="1">
            <a:spLocks noGrp="1"/>
          </p:cNvSpPr>
          <p:nvPr>
            <p:ph type="title"/>
          </p:nvPr>
        </p:nvSpPr>
        <p:spPr>
          <a:xfrm>
            <a:off x="1081088" y="576000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9"/>
          <p:cNvSpPr txBox="1">
            <a:spLocks noGrp="1"/>
          </p:cNvSpPr>
          <p:nvPr>
            <p:ph type="body" idx="1"/>
          </p:nvPr>
        </p:nvSpPr>
        <p:spPr>
          <a:xfrm>
            <a:off x="1081088" y="2298700"/>
            <a:ext cx="7381875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36" name="Google Shape;36;p29"/>
          <p:cNvSpPr txBox="1">
            <a:spLocks noGrp="1"/>
          </p:cNvSpPr>
          <p:nvPr>
            <p:ph type="body" idx="2"/>
          </p:nvPr>
        </p:nvSpPr>
        <p:spPr>
          <a:xfrm>
            <a:off x="8874125" y="2298700"/>
            <a:ext cx="7383463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37" name="Google Shape;37;p29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9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2 объекта_2">
  <p:cSld name="Заголовок и  2 объекта_2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0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0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0"/>
          <p:cNvSpPr txBox="1">
            <a:spLocks noGrp="1"/>
          </p:cNvSpPr>
          <p:nvPr>
            <p:ph type="body" idx="1"/>
          </p:nvPr>
        </p:nvSpPr>
        <p:spPr>
          <a:xfrm>
            <a:off x="6256338" y="2298700"/>
            <a:ext cx="10001250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dk1"/>
                </a:solidFill>
              </a:defRPr>
            </a:lvl2pPr>
            <a:lvl3pPr marL="1371600" lvl="2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Char char="—"/>
              <a:defRPr>
                <a:solidFill>
                  <a:schemeClr val="dk1"/>
                </a:solidFill>
              </a:defRPr>
            </a:lvl3pPr>
            <a:lvl4pPr marL="1828800" lvl="3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Char char="–"/>
              <a:defRPr>
                <a:solidFill>
                  <a:schemeClr val="dk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43" name="Google Shape;43;p30"/>
          <p:cNvSpPr txBox="1">
            <a:spLocks noGrp="1"/>
          </p:cNvSpPr>
          <p:nvPr>
            <p:ph type="body" idx="2"/>
          </p:nvPr>
        </p:nvSpPr>
        <p:spPr>
          <a:xfrm>
            <a:off x="1081089" y="2298700"/>
            <a:ext cx="4814886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44" name="Google Shape;44;p30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>
  <p:cSld name="Заголовок и объект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1"/>
          <p:cNvSpPr/>
          <p:nvPr/>
        </p:nvSpPr>
        <p:spPr>
          <a:xfrm>
            <a:off x="0" y="0"/>
            <a:ext cx="6256338" cy="975201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6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31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4814887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1"/>
          <p:cNvSpPr txBox="1">
            <a:spLocks noGrp="1"/>
          </p:cNvSpPr>
          <p:nvPr>
            <p:ph type="body" idx="1"/>
          </p:nvPr>
        </p:nvSpPr>
        <p:spPr>
          <a:xfrm>
            <a:off x="7553325" y="2298700"/>
            <a:ext cx="8704262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49" name="Google Shape;49;p31"/>
          <p:cNvSpPr txBox="1">
            <a:spLocks noGrp="1"/>
          </p:cNvSpPr>
          <p:nvPr>
            <p:ph type="ftr" idx="11"/>
          </p:nvPr>
        </p:nvSpPr>
        <p:spPr>
          <a:xfrm>
            <a:off x="1081089" y="8981463"/>
            <a:ext cx="3878260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1"/>
          <p:cNvSpPr txBox="1">
            <a:spLocks noGrp="1"/>
          </p:cNvSpPr>
          <p:nvPr>
            <p:ph type="body" idx="2"/>
          </p:nvPr>
        </p:nvSpPr>
        <p:spPr>
          <a:xfrm>
            <a:off x="1081087" y="2298700"/>
            <a:ext cx="4814887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</a:defRPr>
            </a:lvl2pPr>
            <a:lvl3pPr marL="1371600" lvl="2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—"/>
              <a:defRPr>
                <a:solidFill>
                  <a:schemeClr val="lt1"/>
                </a:solidFill>
              </a:defRPr>
            </a:lvl3pPr>
            <a:lvl4pPr marL="1828800" lvl="3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  <a:defRPr>
                <a:solidFill>
                  <a:schemeClr val="lt1"/>
                </a:solidFill>
              </a:defRPr>
            </a:lvl4pPr>
            <a:lvl5pPr marL="2286000" lvl="4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–"/>
              <a:defRPr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51" name="Google Shape;51;p31"/>
          <p:cNvSpPr txBox="1">
            <a:spLocks noGrp="1"/>
          </p:cNvSpPr>
          <p:nvPr>
            <p:ph type="body" idx="3"/>
          </p:nvPr>
        </p:nvSpPr>
        <p:spPr>
          <a:xfrm>
            <a:off x="7556818" y="8982075"/>
            <a:ext cx="515944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612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 sz="1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52" name="Google Shape;52;p31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объект">
  <p:cSld name="10_Заголовок и объект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2"/>
          <p:cNvSpPr/>
          <p:nvPr/>
        </p:nvSpPr>
        <p:spPr>
          <a:xfrm>
            <a:off x="11439727" y="0"/>
            <a:ext cx="5895975" cy="975201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6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32"/>
          <p:cNvSpPr txBox="1">
            <a:spLocks noGrp="1"/>
          </p:cNvSpPr>
          <p:nvPr>
            <p:ph type="title"/>
          </p:nvPr>
        </p:nvSpPr>
        <p:spPr>
          <a:xfrm>
            <a:off x="1081089" y="574676"/>
            <a:ext cx="9999662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2"/>
          <p:cNvSpPr txBox="1">
            <a:spLocks noGrp="1"/>
          </p:cNvSpPr>
          <p:nvPr>
            <p:ph type="ftr" idx="11"/>
          </p:nvPr>
        </p:nvSpPr>
        <p:spPr>
          <a:xfrm>
            <a:off x="1081089" y="8981463"/>
            <a:ext cx="9999662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2"/>
          <p:cNvSpPr txBox="1">
            <a:spLocks noGrp="1"/>
          </p:cNvSpPr>
          <p:nvPr>
            <p:ph type="body" idx="1"/>
          </p:nvPr>
        </p:nvSpPr>
        <p:spPr>
          <a:xfrm>
            <a:off x="12377738" y="2298699"/>
            <a:ext cx="3879850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</a:defRPr>
            </a:lvl2pPr>
            <a:lvl3pPr marL="1371600" lvl="2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—"/>
              <a:defRPr>
                <a:solidFill>
                  <a:schemeClr val="lt1"/>
                </a:solidFill>
              </a:defRPr>
            </a:lvl3pPr>
            <a:lvl4pPr marL="1828800" lvl="3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  <a:defRPr>
                <a:solidFill>
                  <a:schemeClr val="lt1"/>
                </a:solidFill>
              </a:defRPr>
            </a:lvl4pPr>
            <a:lvl5pPr marL="2286000" lvl="4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–"/>
              <a:defRPr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58" name="Google Shape;58;p32"/>
          <p:cNvSpPr txBox="1">
            <a:spLocks noGrp="1"/>
          </p:cNvSpPr>
          <p:nvPr>
            <p:ph type="body" idx="2"/>
          </p:nvPr>
        </p:nvSpPr>
        <p:spPr>
          <a:xfrm>
            <a:off x="1095004" y="2298699"/>
            <a:ext cx="9985746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59" name="Google Shape;59;p32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пиктограмм">
  <p:cSld name="6 пиктограмм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3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3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3"/>
          <p:cNvSpPr txBox="1">
            <a:spLocks noGrp="1"/>
          </p:cNvSpPr>
          <p:nvPr>
            <p:ph type="body" idx="1"/>
          </p:nvPr>
        </p:nvSpPr>
        <p:spPr>
          <a:xfrm>
            <a:off x="1081088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64" name="Google Shape;64;p33"/>
          <p:cNvSpPr txBox="1">
            <a:spLocks noGrp="1"/>
          </p:cNvSpPr>
          <p:nvPr>
            <p:ph type="body" idx="2"/>
          </p:nvPr>
        </p:nvSpPr>
        <p:spPr>
          <a:xfrm>
            <a:off x="3663951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65" name="Google Shape;65;p33"/>
          <p:cNvSpPr>
            <a:spLocks noGrp="1"/>
          </p:cNvSpPr>
          <p:nvPr>
            <p:ph type="pic" idx="3"/>
          </p:nvPr>
        </p:nvSpPr>
        <p:spPr>
          <a:xfrm>
            <a:off x="1081087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33"/>
          <p:cNvSpPr>
            <a:spLocks noGrp="1"/>
          </p:cNvSpPr>
          <p:nvPr>
            <p:ph type="pic" idx="4"/>
          </p:nvPr>
        </p:nvSpPr>
        <p:spPr>
          <a:xfrm>
            <a:off x="3663950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33"/>
          <p:cNvSpPr txBox="1">
            <a:spLocks noGrp="1"/>
          </p:cNvSpPr>
          <p:nvPr>
            <p:ph type="body" idx="5"/>
          </p:nvPr>
        </p:nvSpPr>
        <p:spPr>
          <a:xfrm>
            <a:off x="6265904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68" name="Google Shape;68;p33"/>
          <p:cNvSpPr>
            <a:spLocks noGrp="1"/>
          </p:cNvSpPr>
          <p:nvPr>
            <p:ph type="pic" idx="6"/>
          </p:nvPr>
        </p:nvSpPr>
        <p:spPr>
          <a:xfrm>
            <a:off x="6265903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33"/>
          <p:cNvSpPr txBox="1">
            <a:spLocks noGrp="1"/>
          </p:cNvSpPr>
          <p:nvPr>
            <p:ph type="body" idx="7"/>
          </p:nvPr>
        </p:nvSpPr>
        <p:spPr>
          <a:xfrm>
            <a:off x="8867672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70" name="Google Shape;70;p33"/>
          <p:cNvSpPr>
            <a:spLocks noGrp="1"/>
          </p:cNvSpPr>
          <p:nvPr>
            <p:ph type="pic" idx="8"/>
          </p:nvPr>
        </p:nvSpPr>
        <p:spPr>
          <a:xfrm>
            <a:off x="8867671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Google Shape;71;p33"/>
          <p:cNvSpPr txBox="1">
            <a:spLocks noGrp="1"/>
          </p:cNvSpPr>
          <p:nvPr>
            <p:ph type="body" idx="9"/>
          </p:nvPr>
        </p:nvSpPr>
        <p:spPr>
          <a:xfrm>
            <a:off x="11448947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72" name="Google Shape;72;p33"/>
          <p:cNvSpPr>
            <a:spLocks noGrp="1"/>
          </p:cNvSpPr>
          <p:nvPr>
            <p:ph type="pic" idx="13"/>
          </p:nvPr>
        </p:nvSpPr>
        <p:spPr>
          <a:xfrm>
            <a:off x="11448946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33"/>
          <p:cNvSpPr txBox="1">
            <a:spLocks noGrp="1"/>
          </p:cNvSpPr>
          <p:nvPr>
            <p:ph type="body" idx="14"/>
          </p:nvPr>
        </p:nvSpPr>
        <p:spPr>
          <a:xfrm>
            <a:off x="14044509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74" name="Google Shape;74;p33"/>
          <p:cNvSpPr>
            <a:spLocks noGrp="1"/>
          </p:cNvSpPr>
          <p:nvPr>
            <p:ph type="pic" idx="15"/>
          </p:nvPr>
        </p:nvSpPr>
        <p:spPr>
          <a:xfrm>
            <a:off x="14044509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3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иктограммы">
  <p:cSld name="пиктограммы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4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4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4"/>
          <p:cNvSpPr>
            <a:spLocks noGrp="1"/>
          </p:cNvSpPr>
          <p:nvPr>
            <p:ph type="pic" idx="2"/>
          </p:nvPr>
        </p:nvSpPr>
        <p:spPr>
          <a:xfrm>
            <a:off x="1081087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34"/>
          <p:cNvSpPr>
            <a:spLocks noGrp="1"/>
          </p:cNvSpPr>
          <p:nvPr>
            <p:ph type="pic" idx="3"/>
          </p:nvPr>
        </p:nvSpPr>
        <p:spPr>
          <a:xfrm>
            <a:off x="3663950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34"/>
          <p:cNvSpPr>
            <a:spLocks noGrp="1"/>
          </p:cNvSpPr>
          <p:nvPr>
            <p:ph type="pic" idx="4"/>
          </p:nvPr>
        </p:nvSpPr>
        <p:spPr>
          <a:xfrm>
            <a:off x="6265903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34"/>
          <p:cNvSpPr>
            <a:spLocks noGrp="1"/>
          </p:cNvSpPr>
          <p:nvPr>
            <p:ph type="pic" idx="5"/>
          </p:nvPr>
        </p:nvSpPr>
        <p:spPr>
          <a:xfrm>
            <a:off x="8867671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34"/>
          <p:cNvSpPr>
            <a:spLocks noGrp="1"/>
          </p:cNvSpPr>
          <p:nvPr>
            <p:ph type="pic" idx="6"/>
          </p:nvPr>
        </p:nvSpPr>
        <p:spPr>
          <a:xfrm>
            <a:off x="11448946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34"/>
          <p:cNvSpPr>
            <a:spLocks noGrp="1"/>
          </p:cNvSpPr>
          <p:nvPr>
            <p:ph type="pic" idx="7"/>
          </p:nvPr>
        </p:nvSpPr>
        <p:spPr>
          <a:xfrm>
            <a:off x="14044509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" name="Google Shape;85;p34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86" name="Google Shape;86;p34"/>
          <p:cNvSpPr>
            <a:spLocks noGrp="1"/>
          </p:cNvSpPr>
          <p:nvPr>
            <p:ph type="pic" idx="8"/>
          </p:nvPr>
        </p:nvSpPr>
        <p:spPr>
          <a:xfrm>
            <a:off x="1081087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Google Shape;87;p34"/>
          <p:cNvSpPr>
            <a:spLocks noGrp="1"/>
          </p:cNvSpPr>
          <p:nvPr>
            <p:ph type="pic" idx="9"/>
          </p:nvPr>
        </p:nvSpPr>
        <p:spPr>
          <a:xfrm>
            <a:off x="3663950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34"/>
          <p:cNvSpPr>
            <a:spLocks noGrp="1"/>
          </p:cNvSpPr>
          <p:nvPr>
            <p:ph type="pic" idx="13"/>
          </p:nvPr>
        </p:nvSpPr>
        <p:spPr>
          <a:xfrm>
            <a:off x="6265903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34"/>
          <p:cNvSpPr>
            <a:spLocks noGrp="1"/>
          </p:cNvSpPr>
          <p:nvPr>
            <p:ph type="pic" idx="14"/>
          </p:nvPr>
        </p:nvSpPr>
        <p:spPr>
          <a:xfrm>
            <a:off x="8867671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34"/>
          <p:cNvSpPr>
            <a:spLocks noGrp="1"/>
          </p:cNvSpPr>
          <p:nvPr>
            <p:ph type="pic" idx="15"/>
          </p:nvPr>
        </p:nvSpPr>
        <p:spPr>
          <a:xfrm>
            <a:off x="11448946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" name="Google Shape;91;p34"/>
          <p:cNvSpPr>
            <a:spLocks noGrp="1"/>
          </p:cNvSpPr>
          <p:nvPr>
            <p:ph type="pic" idx="16"/>
          </p:nvPr>
        </p:nvSpPr>
        <p:spPr>
          <a:xfrm>
            <a:off x="14044509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" name="Google Shape;92;p34"/>
          <p:cNvSpPr>
            <a:spLocks noGrp="1"/>
          </p:cNvSpPr>
          <p:nvPr>
            <p:ph type="pic" idx="17"/>
          </p:nvPr>
        </p:nvSpPr>
        <p:spPr>
          <a:xfrm>
            <a:off x="1081087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Google Shape;93;p34"/>
          <p:cNvSpPr>
            <a:spLocks noGrp="1"/>
          </p:cNvSpPr>
          <p:nvPr>
            <p:ph type="pic" idx="18"/>
          </p:nvPr>
        </p:nvSpPr>
        <p:spPr>
          <a:xfrm>
            <a:off x="3663950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Google Shape;94;p34"/>
          <p:cNvSpPr>
            <a:spLocks noGrp="1"/>
          </p:cNvSpPr>
          <p:nvPr>
            <p:ph type="pic" idx="19"/>
          </p:nvPr>
        </p:nvSpPr>
        <p:spPr>
          <a:xfrm>
            <a:off x="6265903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34"/>
          <p:cNvSpPr>
            <a:spLocks noGrp="1"/>
          </p:cNvSpPr>
          <p:nvPr>
            <p:ph type="pic" idx="20"/>
          </p:nvPr>
        </p:nvSpPr>
        <p:spPr>
          <a:xfrm>
            <a:off x="8867671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34"/>
          <p:cNvSpPr>
            <a:spLocks noGrp="1"/>
          </p:cNvSpPr>
          <p:nvPr>
            <p:ph type="pic" idx="21"/>
          </p:nvPr>
        </p:nvSpPr>
        <p:spPr>
          <a:xfrm>
            <a:off x="11448946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34"/>
          <p:cNvSpPr>
            <a:spLocks noGrp="1"/>
          </p:cNvSpPr>
          <p:nvPr>
            <p:ph type="pic" idx="22"/>
          </p:nvPr>
        </p:nvSpPr>
        <p:spPr>
          <a:xfrm>
            <a:off x="14044509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34"/>
          <p:cNvSpPr>
            <a:spLocks noGrp="1"/>
          </p:cNvSpPr>
          <p:nvPr>
            <p:ph type="pic" idx="23"/>
          </p:nvPr>
        </p:nvSpPr>
        <p:spPr>
          <a:xfrm>
            <a:off x="1081087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" name="Google Shape;99;p34"/>
          <p:cNvSpPr>
            <a:spLocks noGrp="1"/>
          </p:cNvSpPr>
          <p:nvPr>
            <p:ph type="pic" idx="24"/>
          </p:nvPr>
        </p:nvSpPr>
        <p:spPr>
          <a:xfrm>
            <a:off x="3663950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" name="Google Shape;100;p34"/>
          <p:cNvSpPr>
            <a:spLocks noGrp="1"/>
          </p:cNvSpPr>
          <p:nvPr>
            <p:ph type="pic" idx="25"/>
          </p:nvPr>
        </p:nvSpPr>
        <p:spPr>
          <a:xfrm>
            <a:off x="6265903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" name="Google Shape;101;p34"/>
          <p:cNvSpPr>
            <a:spLocks noGrp="1"/>
          </p:cNvSpPr>
          <p:nvPr>
            <p:ph type="pic" idx="26"/>
          </p:nvPr>
        </p:nvSpPr>
        <p:spPr>
          <a:xfrm>
            <a:off x="8867671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34"/>
          <p:cNvSpPr>
            <a:spLocks noGrp="1"/>
          </p:cNvSpPr>
          <p:nvPr>
            <p:ph type="pic" idx="27"/>
          </p:nvPr>
        </p:nvSpPr>
        <p:spPr>
          <a:xfrm>
            <a:off x="11448946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" name="Google Shape;103;p34"/>
          <p:cNvSpPr>
            <a:spLocks noGrp="1"/>
          </p:cNvSpPr>
          <p:nvPr>
            <p:ph type="pic" idx="28"/>
          </p:nvPr>
        </p:nvSpPr>
        <p:spPr>
          <a:xfrm>
            <a:off x="14044509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4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4"/>
          <p:cNvSpPr txBox="1">
            <a:spLocks noGrp="1"/>
          </p:cNvSpPr>
          <p:nvPr>
            <p:ph type="body" idx="1"/>
          </p:nvPr>
        </p:nvSpPr>
        <p:spPr>
          <a:xfrm>
            <a:off x="1080000" y="2298700"/>
            <a:ext cx="15176499" cy="6190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4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4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62">
          <p15:clr>
            <a:srgbClr val="F26B43"/>
          </p15:clr>
        </p15:guide>
        <p15:guide id="2" pos="10241">
          <p15:clr>
            <a:srgbClr val="F26B43"/>
          </p15:clr>
        </p15:guide>
        <p15:guide id="3" pos="681">
          <p15:clr>
            <a:srgbClr val="F26B43"/>
          </p15:clr>
        </p15:guide>
        <p15:guide id="4" orient="horz" pos="5347">
          <p15:clr>
            <a:srgbClr val="F26B43"/>
          </p15:clr>
        </p15:guide>
        <p15:guide id="5" orient="horz" pos="5651">
          <p15:clr>
            <a:srgbClr val="F26B43"/>
          </p15:clr>
        </p15:guide>
        <p15:guide id="6" pos="5461">
          <p15:clr>
            <a:srgbClr val="F26B43"/>
          </p15:clr>
        </p15:guide>
        <p15:guide id="7" pos="2059">
          <p15:clr>
            <a:srgbClr val="F26B43"/>
          </p15:clr>
        </p15:guide>
        <p15:guide id="8" pos="1269">
          <p15:clr>
            <a:srgbClr val="F26B43"/>
          </p15:clr>
        </p15:guide>
        <p15:guide id="9" pos="1498">
          <p15:clr>
            <a:srgbClr val="F26B43"/>
          </p15:clr>
        </p15:guide>
        <p15:guide id="10" pos="2308">
          <p15:clr>
            <a:srgbClr val="F26B43"/>
          </p15:clr>
        </p15:guide>
        <p15:guide id="11" pos="2898">
          <p15:clr>
            <a:srgbClr val="F26B43"/>
          </p15:clr>
        </p15:guide>
        <p15:guide id="12" pos="3124">
          <p15:clr>
            <a:srgbClr val="F26B43"/>
          </p15:clr>
        </p15:guide>
        <p15:guide id="13" pos="3714">
          <p15:clr>
            <a:srgbClr val="F26B43"/>
          </p15:clr>
        </p15:guide>
        <p15:guide id="14" pos="3941">
          <p15:clr>
            <a:srgbClr val="F26B43"/>
          </p15:clr>
        </p15:guide>
        <p15:guide id="15" pos="4529">
          <p15:clr>
            <a:srgbClr val="F26B43"/>
          </p15:clr>
        </p15:guide>
        <p15:guide id="16" pos="4758">
          <p15:clr>
            <a:srgbClr val="F26B43"/>
          </p15:clr>
        </p15:guide>
        <p15:guide id="17" pos="5331">
          <p15:clr>
            <a:srgbClr val="F26B43"/>
          </p15:clr>
        </p15:guide>
        <p15:guide id="18" pos="5590">
          <p15:clr>
            <a:srgbClr val="F26B43"/>
          </p15:clr>
        </p15:guide>
        <p15:guide id="19" pos="9655">
          <p15:clr>
            <a:srgbClr val="F26B43"/>
          </p15:clr>
        </p15:guide>
        <p15:guide id="20" pos="9425">
          <p15:clr>
            <a:srgbClr val="F26B43"/>
          </p15:clr>
        </p15:guide>
        <p15:guide id="21" pos="8835">
          <p15:clr>
            <a:srgbClr val="F26B43"/>
          </p15:clr>
        </p15:guide>
        <p15:guide id="22" pos="8606">
          <p15:clr>
            <a:srgbClr val="F26B43"/>
          </p15:clr>
        </p15:guide>
        <p15:guide id="23" pos="8023">
          <p15:clr>
            <a:srgbClr val="F26B43"/>
          </p15:clr>
        </p15:guide>
        <p15:guide id="24" pos="7797">
          <p15:clr>
            <a:srgbClr val="F26B43"/>
          </p15:clr>
        </p15:guide>
        <p15:guide id="25" pos="7207">
          <p15:clr>
            <a:srgbClr val="F26B43"/>
          </p15:clr>
        </p15:guide>
        <p15:guide id="26" pos="6980">
          <p15:clr>
            <a:srgbClr val="F26B43"/>
          </p15:clr>
        </p15:guide>
        <p15:guide id="27" pos="6389">
          <p15:clr>
            <a:srgbClr val="F26B43"/>
          </p15:clr>
        </p15:guide>
        <p15:guide id="28" pos="6163">
          <p15:clr>
            <a:srgbClr val="F26B43"/>
          </p15:clr>
        </p15:guide>
        <p15:guide id="29" orient="horz" pos="1077">
          <p15:clr>
            <a:srgbClr val="F26B43"/>
          </p15:clr>
        </p15:guide>
        <p15:guide id="30" orient="horz" pos="1448">
          <p15:clr>
            <a:srgbClr val="F26B43"/>
          </p15:clr>
        </p15:guide>
        <p15:guide id="31" orient="horz" pos="5861">
          <p15:clr>
            <a:srgbClr val="F26B43"/>
          </p15:clr>
        </p15:guide>
        <p15:guide id="32" pos="101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ev/peps/pep-0008/" TargetMode="External"/><Relationship Id="rId2" Type="http://schemas.openxmlformats.org/officeDocument/2006/relationships/hyperlink" Target="https://pythonworld.ru/osnovy/pep-8-rukovodstvo-po-napisaniyu-koda-na-python.html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docs.python.org/3/library/stdtypes.html#set-types-set-frozense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"/>
          <p:cNvSpPr txBox="1">
            <a:spLocks noGrp="1"/>
          </p:cNvSpPr>
          <p:nvPr>
            <p:ph type="ctrTitle"/>
          </p:nvPr>
        </p:nvSpPr>
        <p:spPr>
          <a:xfrm>
            <a:off x="3663950" y="2763077"/>
            <a:ext cx="11298238" cy="307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None/>
            </a:pPr>
            <a:r>
              <a:rPr lang="ru-RU" sz="6600" dirty="0" err="1"/>
              <a:t>Python</a:t>
            </a:r>
            <a:r>
              <a:rPr lang="ru-RU" sz="6600" dirty="0"/>
              <a:t>. Ветки, словари</a:t>
            </a:r>
            <a:r>
              <a:rPr lang="en-US" sz="6600" dirty="0"/>
              <a:t>,</a:t>
            </a:r>
            <a:r>
              <a:rPr lang="ru-RU" sz="6600" dirty="0"/>
              <a:t> кортежи и множества</a:t>
            </a:r>
            <a:endParaRPr sz="6600" dirty="0"/>
          </a:p>
        </p:txBody>
      </p:sp>
      <p:sp>
        <p:nvSpPr>
          <p:cNvPr id="182" name="Google Shape;182;p1"/>
          <p:cNvSpPr txBox="1">
            <a:spLocks noGrp="1"/>
          </p:cNvSpPr>
          <p:nvPr>
            <p:ph type="subTitle" idx="1"/>
          </p:nvPr>
        </p:nvSpPr>
        <p:spPr>
          <a:xfrm>
            <a:off x="3733800" y="6223908"/>
            <a:ext cx="11228388" cy="1379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rPr lang="ru-RU" dirty="0" err="1"/>
              <a:t>Якупов</a:t>
            </a:r>
            <a:r>
              <a:rPr lang="ru-RU" dirty="0"/>
              <a:t> Павел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8827E7-2DCC-8A46-8027-5C7C7744D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PEP - 8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881C058-4BE6-9E48-9D01-4A52A0DB7E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3390" y="1476380"/>
            <a:ext cx="14323035" cy="7828933"/>
          </a:xfrm>
        </p:spPr>
        <p:txBody>
          <a:bodyPr/>
          <a:lstStyle/>
          <a:p>
            <a:r>
              <a:rPr lang="ru-RU" sz="3200" b="1" dirty="0">
                <a:latin typeface="GT Eesti Pro Display Light" pitchFamily="2" charset="0"/>
              </a:rPr>
              <a:t>Пустые строки</a:t>
            </a:r>
            <a:r>
              <a:rPr lang="ru-RU" sz="3200" dirty="0">
                <a:latin typeface="GT Eesti Pro Display Light" pitchFamily="2" charset="0"/>
              </a:rPr>
              <a:t>. Согласно</a:t>
            </a:r>
            <a:r>
              <a:rPr lang="en-US" sz="3200" dirty="0">
                <a:latin typeface="GT Eesti Pro Display Light" pitchFamily="2" charset="0"/>
              </a:rPr>
              <a:t> PEP – 8</a:t>
            </a:r>
            <a:r>
              <a:rPr lang="ru-RU" sz="3200" dirty="0">
                <a:latin typeface="GT Eesti Pro Display Light" pitchFamily="2" charset="0"/>
              </a:rPr>
              <a:t>, нужно  отделять функции верхнего уровня и определения классов двумя пустыми строками.</a:t>
            </a:r>
          </a:p>
          <a:p>
            <a:r>
              <a:rPr lang="ru-RU" sz="3200" dirty="0">
                <a:latin typeface="GT Eesti Pro Display Light" pitchFamily="2" charset="0"/>
              </a:rPr>
              <a:t>Определения методов внутри класса разделяются одной пустой строкой.</a:t>
            </a:r>
          </a:p>
          <a:p>
            <a:endParaRPr lang="en-US" sz="3200" dirty="0">
              <a:latin typeface="GT Eesti Pro Display Light" pitchFamily="2" charset="0"/>
            </a:endParaRPr>
          </a:p>
          <a:p>
            <a:r>
              <a:rPr lang="en-US" sz="3200" b="1" dirty="0">
                <a:latin typeface="GT Eesti Pro Display Light" pitchFamily="2" charset="0"/>
              </a:rPr>
              <a:t>  </a:t>
            </a:r>
            <a:r>
              <a:rPr lang="ru-RU" sz="3200" b="1" dirty="0">
                <a:latin typeface="GT Eesti Pro Display Light" pitchFamily="2" charset="0"/>
              </a:rPr>
              <a:t>Комментарии </a:t>
            </a:r>
            <a:r>
              <a:rPr lang="ru-RU" sz="3200" dirty="0">
                <a:latin typeface="GT Eesti Pro Display Light" pitchFamily="2" charset="0"/>
              </a:rPr>
              <a:t>: Комментарии, противоречащие коду, хуже, чем отсутствие комментариев. Всегда исправляйте комментарии, если меняете код!</a:t>
            </a:r>
          </a:p>
          <a:p>
            <a:r>
              <a:rPr lang="ru-RU" sz="3200" dirty="0">
                <a:latin typeface="GT Eesti Pro Display Light" pitchFamily="2" charset="0"/>
              </a:rPr>
              <a:t>Программисты, которые не говорят на английском языке, пожалуйста, пишите комментарии на английском, если только вы не уверены, что ваш код будут читать люди, говорящие только на вашем языке ( но на </a:t>
            </a:r>
            <a:r>
              <a:rPr lang="ru-RU" sz="3200" dirty="0" err="1">
                <a:latin typeface="GT Eesti Pro Display Light" pitchFamily="2" charset="0"/>
              </a:rPr>
              <a:t>гитхабе</a:t>
            </a:r>
            <a:r>
              <a:rPr lang="ru-RU" sz="3200" dirty="0">
                <a:latin typeface="GT Eesti Pro Display Light" pitchFamily="2" charset="0"/>
              </a:rPr>
              <a:t> все равно тонна </a:t>
            </a:r>
            <a:r>
              <a:rPr lang="ru-RU" sz="3200" dirty="0" err="1">
                <a:latin typeface="GT Eesti Pro Display Light" pitchFamily="2" charset="0"/>
              </a:rPr>
              <a:t>репозиториев</a:t>
            </a:r>
            <a:r>
              <a:rPr lang="ru-RU" sz="3200" dirty="0">
                <a:latin typeface="GT Eesti Pro Display Light" pitchFamily="2" charset="0"/>
              </a:rPr>
              <a:t> полезных библиотек с документацией на китайском)</a:t>
            </a:r>
          </a:p>
          <a:p>
            <a:endParaRPr lang="ru-RU" sz="3600" dirty="0">
              <a:latin typeface="GT Eesti Pro Display Light" pitchFamily="2" charset="0"/>
            </a:endParaRPr>
          </a:p>
          <a:p>
            <a:pPr algn="just"/>
            <a:endParaRPr lang="ru-RU" sz="3600" dirty="0">
              <a:latin typeface="GT Eesti Pro Display Light" pitchFamily="2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EA671E7-14D3-294D-B279-5D2C4E9BD6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35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8827E7-2DCC-8A46-8027-5C7C7744D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PEP - 8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881C058-4BE6-9E48-9D01-4A52A0DB7E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3390" y="1476380"/>
            <a:ext cx="14323035" cy="7828933"/>
          </a:xfrm>
        </p:spPr>
        <p:txBody>
          <a:bodyPr/>
          <a:lstStyle/>
          <a:p>
            <a:r>
              <a:rPr lang="ru-RU" sz="4000" dirty="0">
                <a:latin typeface="GT Eesti Pro Display Light" pitchFamily="2" charset="0"/>
              </a:rPr>
              <a:t> В</a:t>
            </a:r>
            <a:r>
              <a:rPr lang="en-US" sz="4000" dirty="0">
                <a:latin typeface="GT Eesti Pro Display Light" pitchFamily="2" charset="0"/>
              </a:rPr>
              <a:t> PEP-8 </a:t>
            </a:r>
            <a:r>
              <a:rPr lang="ru-RU" sz="4000" dirty="0">
                <a:latin typeface="GT Eesti Pro Display Light" pitchFamily="2" charset="0"/>
              </a:rPr>
              <a:t>существует еще множество рекомендаций, которые стоит почитать, когда вы начнете писать большие программы с долгой поддержкой. Русскоязычную версию можно посмотреть здесь:</a:t>
            </a:r>
          </a:p>
          <a:p>
            <a:endParaRPr lang="ru-RU" sz="4000" dirty="0">
              <a:latin typeface="GT Eesti Pro Display Light" pitchFamily="2" charset="0"/>
            </a:endParaRPr>
          </a:p>
          <a:p>
            <a:r>
              <a:rPr lang="en" sz="4000" dirty="0">
                <a:latin typeface="GT Eesti Pro Display Light" pitchFamily="2" charset="0"/>
                <a:hlinkClick r:id="rId2"/>
              </a:rPr>
              <a:t>https://pythonworld.ru/osnovy/pep-8-rukovodstvo-po-napisaniyu-koda-na-python.html</a:t>
            </a:r>
            <a:endParaRPr lang="ru-RU" sz="4000" dirty="0">
              <a:latin typeface="GT Eesti Pro Display Light" pitchFamily="2" charset="0"/>
            </a:endParaRPr>
          </a:p>
          <a:p>
            <a:endParaRPr lang="ru-RU" sz="4000" dirty="0">
              <a:latin typeface="GT Eesti Pro Display Light" pitchFamily="2" charset="0"/>
            </a:endParaRPr>
          </a:p>
          <a:p>
            <a:r>
              <a:rPr lang="ru-RU" sz="4000" dirty="0">
                <a:latin typeface="GT Eesti Pro Display Light" pitchFamily="2" charset="0"/>
              </a:rPr>
              <a:t>Англоязычную и наиболее полную здесь:</a:t>
            </a:r>
          </a:p>
          <a:p>
            <a:endParaRPr lang="ru-RU" sz="4000" dirty="0">
              <a:latin typeface="GT Eesti Pro Display Light" pitchFamily="2" charset="0"/>
            </a:endParaRPr>
          </a:p>
          <a:p>
            <a:r>
              <a:rPr lang="en" sz="4000" dirty="0">
                <a:latin typeface="GT Eesti Pro Display Light" pitchFamily="2" charset="0"/>
                <a:hlinkClick r:id="rId3"/>
              </a:rPr>
              <a:t>https://www.python.org/dev/peps/pep-0008/</a:t>
            </a:r>
            <a:endParaRPr lang="ru-RU" sz="4000" dirty="0">
              <a:latin typeface="GT Eesti Pro Display Light" pitchFamily="2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EA671E7-14D3-294D-B279-5D2C4E9BD6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24796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483CA7-7F3C-A947-9240-CC44690C25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Словари</a:t>
            </a:r>
          </a:p>
        </p:txBody>
      </p:sp>
    </p:spTree>
    <p:extLst>
      <p:ext uri="{BB962C8B-B14F-4D97-AF65-F5344CB8AC3E}">
        <p14:creationId xmlns:p14="http://schemas.microsoft.com/office/powerpoint/2010/main" val="30517419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Словари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13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81047"/>
            <a:ext cx="13151148" cy="1356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Словари – это «хеш-таблицы»</a:t>
            </a: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, </a:t>
            </a: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 в которых можно закладывать любые значения по типу </a:t>
            </a: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`</a:t>
            </a: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ключ –значение</a:t>
            </a: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`</a:t>
            </a: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: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285327" y="3366935"/>
            <a:ext cx="12766431" cy="5185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>
              <a:lnSpc>
                <a:spcPct val="150000"/>
              </a:lnSpc>
            </a:pPr>
            <a:r>
              <a:rPr lang="en-US" sz="3200" dirty="0" err="1">
                <a:latin typeface="JetBrains Mono Medium" panose="020B0509020102050004" pitchFamily="49" charset="0"/>
              </a:rPr>
              <a:t>slovar</a:t>
            </a:r>
            <a:r>
              <a:rPr lang="en-US" sz="3200" dirty="0">
                <a:latin typeface="JetBrains Mono Medium" panose="020B0509020102050004" pitchFamily="49" charset="0"/>
              </a:rPr>
              <a:t> = {‘book’: ‘</a:t>
            </a:r>
            <a:r>
              <a:rPr lang="ru-RU" sz="3200" dirty="0">
                <a:latin typeface="JetBrains Mono Medium" panose="020B0509020102050004" pitchFamily="49" charset="0"/>
              </a:rPr>
              <a:t>книга</a:t>
            </a:r>
            <a:r>
              <a:rPr lang="en-US" sz="3200" dirty="0">
                <a:latin typeface="JetBrains Mono Medium" panose="020B0509020102050004" pitchFamily="49" charset="0"/>
              </a:rPr>
              <a:t>’, ’bear‘:’ </a:t>
            </a:r>
            <a:r>
              <a:rPr lang="ru-RU" sz="3200" dirty="0">
                <a:latin typeface="JetBrains Mono Medium" panose="020B0509020102050004" pitchFamily="49" charset="0"/>
              </a:rPr>
              <a:t>медведь</a:t>
            </a:r>
            <a:r>
              <a:rPr lang="en-US" sz="3200" dirty="0">
                <a:latin typeface="JetBrains Mono Medium" panose="020B0509020102050004" pitchFamily="49" charset="0"/>
              </a:rPr>
              <a:t>’}</a:t>
            </a:r>
            <a:endParaRPr lang="ru-RU" sz="3200" dirty="0">
              <a:latin typeface="JetBrains Mono Medium" panose="020B05090201020500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3200" dirty="0">
                <a:latin typeface="JetBrains Mono Medium" panose="020B0509020102050004" pitchFamily="49" charset="0"/>
              </a:rPr>
              <a:t>#</a:t>
            </a:r>
            <a:r>
              <a:rPr lang="ru-RU" sz="3200" dirty="0">
                <a:latin typeface="JetBrains Mono Medium" panose="020B0509020102050004" pitchFamily="49" charset="0"/>
              </a:rPr>
              <a:t>можно пользоваться нашим словарем как словарем русско-английского: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JetBrains Mono Medium" panose="020B0509020102050004" pitchFamily="49" charset="0"/>
              </a:rPr>
              <a:t>print(</a:t>
            </a:r>
            <a:r>
              <a:rPr lang="en-US" sz="3200" dirty="0" err="1">
                <a:latin typeface="JetBrains Mono Medium" panose="020B0509020102050004" pitchFamily="49" charset="0"/>
              </a:rPr>
              <a:t>slovar</a:t>
            </a:r>
            <a:r>
              <a:rPr lang="en-US" sz="3200" dirty="0">
                <a:latin typeface="JetBrains Mono Medium" panose="020B0509020102050004" pitchFamily="49" charset="0"/>
              </a:rPr>
              <a:t>[‘book’])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JetBrains Mono Medium" panose="020B0509020102050004" pitchFamily="49" charset="0"/>
              </a:rPr>
              <a:t>#</a:t>
            </a:r>
            <a:r>
              <a:rPr lang="ru-RU" sz="3200" dirty="0">
                <a:latin typeface="JetBrains Mono Medium" panose="020B0509020102050004" pitchFamily="49" charset="0"/>
              </a:rPr>
              <a:t>можно создавать сразу пустой словарь</a:t>
            </a:r>
          </a:p>
          <a:p>
            <a:pPr>
              <a:lnSpc>
                <a:spcPct val="150000"/>
              </a:lnSpc>
            </a:pPr>
            <a:r>
              <a:rPr lang="en-US" sz="3200" dirty="0" err="1">
                <a:latin typeface="JetBrains Mono Medium" panose="020B0509020102050004" pitchFamily="49" charset="0"/>
              </a:rPr>
              <a:t>new_slovar</a:t>
            </a:r>
            <a:r>
              <a:rPr lang="en-US" sz="3200" dirty="0">
                <a:latin typeface="JetBrains Mono Medium" panose="020B0509020102050004" pitchFamily="49" charset="0"/>
              </a:rPr>
              <a:t> = {}</a:t>
            </a:r>
          </a:p>
          <a:p>
            <a:pPr>
              <a:lnSpc>
                <a:spcPct val="150000"/>
              </a:lnSpc>
            </a:pPr>
            <a:endParaRPr lang="ru-RU" sz="3200" dirty="0">
              <a:latin typeface="JetBrains Mono Medium" panose="020B0509020102050004" pitchFamily="49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835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Словари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14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81047"/>
            <a:ext cx="13151148" cy="1356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Иногда нам нужно добавить новые значения в наш словарь. Сделать это можно следующим образом: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285327" y="3366935"/>
            <a:ext cx="12766431" cy="2230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>
              <a:lnSpc>
                <a:spcPct val="150000"/>
              </a:lnSpc>
            </a:pPr>
            <a:r>
              <a:rPr lang="en-US" sz="3200" dirty="0" err="1">
                <a:latin typeface="JetBrains Mono Medium" panose="020B0509020102050004" pitchFamily="49" charset="0"/>
              </a:rPr>
              <a:t>slovar</a:t>
            </a:r>
            <a:r>
              <a:rPr lang="en-US" sz="3200" dirty="0">
                <a:latin typeface="JetBrains Mono Medium" panose="020B0509020102050004" pitchFamily="49" charset="0"/>
              </a:rPr>
              <a:t> = {‘book’: ‘</a:t>
            </a:r>
            <a:r>
              <a:rPr lang="ru-RU" sz="3200" dirty="0">
                <a:latin typeface="JetBrains Mono Medium" panose="020B0509020102050004" pitchFamily="49" charset="0"/>
              </a:rPr>
              <a:t>книга</a:t>
            </a:r>
            <a:r>
              <a:rPr lang="en-US" sz="3200" dirty="0">
                <a:latin typeface="JetBrains Mono Medium" panose="020B0509020102050004" pitchFamily="49" charset="0"/>
              </a:rPr>
              <a:t>’, ’bear‘:’ </a:t>
            </a:r>
            <a:r>
              <a:rPr lang="ru-RU" sz="3200" dirty="0">
                <a:latin typeface="JetBrains Mono Medium" panose="020B0509020102050004" pitchFamily="49" charset="0"/>
              </a:rPr>
              <a:t>медведь</a:t>
            </a:r>
            <a:r>
              <a:rPr lang="en-US" sz="3200" dirty="0">
                <a:latin typeface="JetBrains Mono Medium" panose="020B0509020102050004" pitchFamily="49" charset="0"/>
              </a:rPr>
              <a:t>’}</a:t>
            </a:r>
            <a:endParaRPr lang="ru-RU" sz="3200" dirty="0">
              <a:latin typeface="JetBrains Mono Medium" panose="020B05090201020500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3200" dirty="0" err="1">
                <a:latin typeface="JetBrains Mono Medium" panose="020B0509020102050004" pitchFamily="49" charset="0"/>
              </a:rPr>
              <a:t>slovar</a:t>
            </a:r>
            <a:r>
              <a:rPr lang="en-US" sz="3200" dirty="0">
                <a:latin typeface="JetBrains Mono Medium" panose="020B0509020102050004" pitchFamily="49" charset="0"/>
              </a:rPr>
              <a:t>[‘floor’] = ‘</a:t>
            </a:r>
            <a:r>
              <a:rPr lang="ru-RU" sz="3200" dirty="0">
                <a:latin typeface="JetBrains Mono Medium" panose="020B0509020102050004" pitchFamily="49" charset="0"/>
              </a:rPr>
              <a:t>пол</a:t>
            </a:r>
            <a:r>
              <a:rPr lang="en-US" sz="3200" dirty="0">
                <a:latin typeface="JetBrains Mono Medium" panose="020B0509020102050004" pitchFamily="49" charset="0"/>
              </a:rPr>
              <a:t>’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JetBrains Mono Medium" panose="020B0509020102050004" pitchFamily="49" charset="0"/>
              </a:rPr>
              <a:t>print(</a:t>
            </a:r>
            <a:r>
              <a:rPr lang="en-US" sz="3200" dirty="0" err="1">
                <a:latin typeface="JetBrains Mono Medium" panose="020B0509020102050004" pitchFamily="49" charset="0"/>
              </a:rPr>
              <a:t>slovar</a:t>
            </a:r>
            <a:r>
              <a:rPr lang="en-US" sz="3200" dirty="0">
                <a:latin typeface="JetBrains Mono Medium" panose="020B0509020102050004" pitchFamily="49" charset="0"/>
              </a:rPr>
              <a:t>)</a:t>
            </a:r>
            <a:endParaRPr lang="ru-RU" sz="3200" dirty="0">
              <a:latin typeface="JetBrains Mono Medium" panose="020B0509020102050004" pitchFamily="49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4959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Перебор всех пар «ключ-значение»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15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81047"/>
            <a:ext cx="13151148" cy="1356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Словари также можно перебирать, они, как и список, являются итерируемыми объектами: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285327" y="3366935"/>
            <a:ext cx="1276643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en-US" sz="3200" dirty="0">
                <a:latin typeface="JetBrains Mono Medium" panose="020B0509020102050004" pitchFamily="49" charset="0"/>
              </a:rPr>
              <a:t>user = {</a:t>
            </a:r>
          </a:p>
          <a:p>
            <a:pPr lvl="2"/>
            <a:r>
              <a:rPr lang="en-US" sz="3200" dirty="0">
                <a:latin typeface="JetBrains Mono Medium" panose="020B0509020102050004" pitchFamily="49" charset="0"/>
              </a:rPr>
              <a:t>‘id’: </a:t>
            </a:r>
          </a:p>
          <a:p>
            <a:pPr lvl="2"/>
            <a:r>
              <a:rPr lang="en-US" sz="3200" dirty="0">
                <a:latin typeface="JetBrains Mono Medium" panose="020B0509020102050004" pitchFamily="49" charset="0"/>
              </a:rPr>
              <a:t>‘name’: ’Petr’,</a:t>
            </a:r>
          </a:p>
          <a:p>
            <a:pPr lvl="2"/>
            <a:r>
              <a:rPr lang="en-US" sz="3200" dirty="0">
                <a:latin typeface="JetBrains Mono Medium" panose="020B0509020102050004" pitchFamily="49" charset="0"/>
              </a:rPr>
              <a:t>‘surname’: ‘Ivanov’</a:t>
            </a:r>
          </a:p>
          <a:p>
            <a:pPr lvl="2"/>
            <a:r>
              <a:rPr lang="en-US" sz="3200" dirty="0">
                <a:latin typeface="JetBrains Mono Medium" panose="020B0509020102050004" pitchFamily="49" charset="0"/>
              </a:rPr>
              <a:t>}</a:t>
            </a:r>
          </a:p>
          <a:p>
            <a:pPr lvl="2"/>
            <a:endParaRPr lang="en-US" sz="3200" dirty="0">
              <a:latin typeface="JetBrains Mono Medium" panose="020B0509020102050004" pitchFamily="49" charset="0"/>
            </a:endParaRPr>
          </a:p>
          <a:p>
            <a:pPr lvl="2"/>
            <a:r>
              <a:rPr lang="en-US" sz="3200" dirty="0">
                <a:latin typeface="JetBrains Mono Medium" panose="020B0509020102050004" pitchFamily="49" charset="0"/>
              </a:rPr>
              <a:t>for key, value in </a:t>
            </a:r>
            <a:r>
              <a:rPr lang="en-US" sz="3200" dirty="0" err="1">
                <a:latin typeface="JetBrains Mono Medium" panose="020B0509020102050004" pitchFamily="49" charset="0"/>
              </a:rPr>
              <a:t>user.items</a:t>
            </a:r>
            <a:r>
              <a:rPr lang="en-US" sz="3200" dirty="0">
                <a:latin typeface="JetBrains Mono Medium" panose="020B0509020102050004" pitchFamily="49" charset="0"/>
              </a:rPr>
              <a:t>():</a:t>
            </a:r>
          </a:p>
          <a:p>
            <a:pPr lvl="2"/>
            <a:r>
              <a:rPr lang="en-US" sz="3200" dirty="0">
                <a:latin typeface="JetBrains Mono Medium" panose="020B0509020102050004" pitchFamily="49" charset="0"/>
              </a:rPr>
              <a:t>	print(”\</a:t>
            </a:r>
            <a:r>
              <a:rPr lang="en-US" sz="3200" dirty="0" err="1">
                <a:latin typeface="JetBrains Mono Medium" panose="020B0509020102050004" pitchFamily="49" charset="0"/>
              </a:rPr>
              <a:t>nKey</a:t>
            </a:r>
            <a:r>
              <a:rPr lang="en-US" sz="3200" dirty="0">
                <a:latin typeface="JetBrains Mono Medium" panose="020B0509020102050004" pitchFamily="49" charset="0"/>
              </a:rPr>
              <a:t>: ” + key)</a:t>
            </a:r>
          </a:p>
          <a:p>
            <a:pPr lvl="2"/>
            <a:r>
              <a:rPr lang="en-US" sz="3200" dirty="0">
                <a:latin typeface="JetBrains Mono Medium" panose="020B0509020102050004" pitchFamily="49" charset="0"/>
              </a:rPr>
              <a:t>	print(”\</a:t>
            </a:r>
            <a:r>
              <a:rPr lang="en-US" sz="3200" dirty="0" err="1">
                <a:latin typeface="JetBrains Mono Medium" panose="020B0509020102050004" pitchFamily="49" charset="0"/>
              </a:rPr>
              <a:t>nValue</a:t>
            </a:r>
            <a:r>
              <a:rPr lang="en-US" sz="3200" dirty="0">
                <a:latin typeface="JetBrains Mono Medium" panose="020B0509020102050004" pitchFamily="49" charset="0"/>
              </a:rPr>
              <a:t>: ” + value)</a:t>
            </a:r>
            <a:endParaRPr lang="ru-RU" sz="3200" dirty="0">
              <a:latin typeface="JetBrains Mono Medium" panose="020B0509020102050004" pitchFamily="49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7233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Перебор только ключей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16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422785"/>
            <a:ext cx="13151148" cy="1926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  </a:t>
            </a: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Метод </a:t>
            </a: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‘keys’ </a:t>
            </a: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удобен в тех случаях, когда вы не собираетесь работать со всеми значениями в словаре.  Допустим, нас интересует только ключи: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3971979" y="3804727"/>
            <a:ext cx="127664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en-US" sz="3600" dirty="0">
                <a:latin typeface="JetBrains Mono Medium" panose="020B0509020102050004" pitchFamily="49" charset="0"/>
              </a:rPr>
              <a:t>for key in </a:t>
            </a:r>
            <a:r>
              <a:rPr lang="en-US" sz="3600" dirty="0" err="1">
                <a:latin typeface="JetBrains Mono Medium" panose="020B0509020102050004" pitchFamily="49" charset="0"/>
              </a:rPr>
              <a:t>user.keys</a:t>
            </a:r>
            <a:r>
              <a:rPr lang="en-US" sz="3600" dirty="0">
                <a:latin typeface="JetBrains Mono Medium" panose="020B0509020102050004" pitchFamily="49" charset="0"/>
              </a:rPr>
              <a:t>():</a:t>
            </a:r>
          </a:p>
          <a:p>
            <a:pPr lvl="2"/>
            <a:r>
              <a:rPr lang="en-US" sz="3600" dirty="0">
                <a:latin typeface="JetBrains Mono Medium" panose="020B0509020102050004" pitchFamily="49" charset="0"/>
              </a:rPr>
              <a:t>	print(</a:t>
            </a:r>
            <a:r>
              <a:rPr lang="en-US" sz="3600" dirty="0" err="1">
                <a:latin typeface="JetBrains Mono Medium" panose="020B0509020102050004" pitchFamily="49" charset="0"/>
              </a:rPr>
              <a:t>key.title</a:t>
            </a:r>
            <a:r>
              <a:rPr lang="en-US" sz="3600" dirty="0">
                <a:latin typeface="JetBrains Mono Medium" panose="020B0509020102050004" pitchFamily="49" charset="0"/>
              </a:rPr>
              <a:t>())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4380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Проверка наличия ключа в словаре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17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81047"/>
            <a:ext cx="13151148" cy="1356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Мы можем проверить, есть ли какой-либо определенный ключ в нашем словаре: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776225" y="3936867"/>
            <a:ext cx="127664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en-US" sz="4000">
                <a:latin typeface="JetBrains Mono Medium" panose="020B0509020102050004" pitchFamily="49" charset="0"/>
              </a:rPr>
              <a:t>if </a:t>
            </a:r>
            <a:r>
              <a:rPr lang="en-US" sz="4000" dirty="0">
                <a:latin typeface="JetBrains Mono Medium" panose="020B0509020102050004" pitchFamily="49" charset="0"/>
              </a:rPr>
              <a:t>'book' not in </a:t>
            </a:r>
            <a:r>
              <a:rPr lang="en-US" sz="4000" dirty="0" err="1">
                <a:latin typeface="JetBrains Mono Medium" panose="020B0509020102050004" pitchFamily="49" charset="0"/>
              </a:rPr>
              <a:t>slovar.keys</a:t>
            </a:r>
            <a:r>
              <a:rPr lang="en-US" sz="4000" dirty="0">
                <a:latin typeface="JetBrains Mono Medium" panose="020B0509020102050004" pitchFamily="49" charset="0"/>
              </a:rPr>
              <a:t>():</a:t>
            </a:r>
          </a:p>
          <a:p>
            <a:pPr lvl="2"/>
            <a:r>
              <a:rPr lang="en-US" sz="4000" dirty="0">
                <a:latin typeface="JetBrains Mono Medium" panose="020B0509020102050004" pitchFamily="49" charset="0"/>
              </a:rPr>
              <a:t>	print("</a:t>
            </a:r>
            <a:r>
              <a:rPr lang="ru-RU" sz="4000" dirty="0">
                <a:latin typeface="JetBrains Mono Medium" panose="020B0509020102050004" pitchFamily="49" charset="0"/>
              </a:rPr>
              <a:t>а перевода этого у нас и нет")</a:t>
            </a:r>
            <a:endParaRPr lang="en-US" sz="4000" dirty="0">
              <a:latin typeface="JetBrains Mono Medium" panose="020B0509020102050004" pitchFamily="49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7948246" y="119575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9053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998CAC-A580-734D-B751-08FAA4D7DE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ru-RU" dirty="0"/>
              <a:t>Продолжение </a:t>
            </a:r>
            <a:r>
              <a:rPr lang="en-US" dirty="0"/>
              <a:t>While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8635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Использование флагов в </a:t>
            </a:r>
            <a:r>
              <a:rPr lang="en-US" dirty="0">
                <a:latin typeface="GT Eesti Pro Display" pitchFamily="2" charset="0"/>
              </a:rPr>
              <a:t>While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19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81047"/>
            <a:ext cx="13151148" cy="1202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T Eesti Pro Display Light" pitchFamily="2" charset="0"/>
              </a:rPr>
              <a:t>В </a:t>
            </a:r>
            <a:r>
              <a:rPr lang="en-US" sz="3200" dirty="0">
                <a:latin typeface="GT Eesti Pro Display Light" pitchFamily="2" charset="0"/>
              </a:rPr>
              <a:t>while </a:t>
            </a:r>
            <a:r>
              <a:rPr lang="ru-RU" sz="3200" dirty="0">
                <a:latin typeface="GT Eesti Pro Display Light" pitchFamily="2" charset="0"/>
              </a:rPr>
              <a:t>можно использовать </a:t>
            </a:r>
            <a:r>
              <a:rPr lang="en-US" sz="3200" dirty="0">
                <a:latin typeface="GT Eesti Pro Display Light" pitchFamily="2" charset="0"/>
              </a:rPr>
              <a:t>True </a:t>
            </a:r>
            <a:r>
              <a:rPr lang="ru-RU" sz="3200" dirty="0">
                <a:latin typeface="GT Eesti Pro Display Light" pitchFamily="2" charset="0"/>
              </a:rPr>
              <a:t>и </a:t>
            </a:r>
            <a:r>
              <a:rPr lang="en-US" sz="3200" dirty="0">
                <a:latin typeface="GT Eesti Pro Display Light" pitchFamily="2" charset="0"/>
              </a:rPr>
              <a:t>False.  </a:t>
            </a:r>
            <a:r>
              <a:rPr lang="ru-RU" sz="3200" dirty="0">
                <a:latin typeface="GT Eesti Pro Display Light" pitchFamily="2" charset="0"/>
              </a:rPr>
              <a:t>К примеру, следующим образом:</a:t>
            </a:r>
            <a:endParaRPr sz="3200"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582794" y="3196453"/>
            <a:ext cx="12766431" cy="5195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>
              <a:lnSpc>
                <a:spcPct val="150000"/>
              </a:lnSpc>
            </a:pPr>
            <a:r>
              <a:rPr lang="en" sz="2800" dirty="0">
                <a:latin typeface="JetBrains Mono Medium" panose="020B0509020102050004" pitchFamily="49" charset="0"/>
              </a:rPr>
              <a:t>alive = True</a:t>
            </a:r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while alive:</a:t>
            </a:r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    health = input('</a:t>
            </a:r>
            <a:r>
              <a:rPr lang="ru-RU" sz="2800" dirty="0">
                <a:latin typeface="JetBrains Mono Medium" panose="020B0509020102050004" pitchFamily="49" charset="0"/>
              </a:rPr>
              <a:t>Введите ваш статус по здоровью: ')</a:t>
            </a:r>
            <a:br>
              <a:rPr lang="ru-RU" sz="2800" dirty="0">
                <a:latin typeface="JetBrains Mono Medium" panose="020B0509020102050004" pitchFamily="49" charset="0"/>
              </a:rPr>
            </a:br>
            <a:r>
              <a:rPr lang="ru-RU" sz="2800" dirty="0">
                <a:latin typeface="JetBrains Mono Medium" panose="020B0509020102050004" pitchFamily="49" charset="0"/>
              </a:rPr>
              <a:t>    </a:t>
            </a:r>
            <a:r>
              <a:rPr lang="en" sz="2800" dirty="0">
                <a:latin typeface="JetBrains Mono Medium" panose="020B0509020102050004" pitchFamily="49" charset="0"/>
              </a:rPr>
              <a:t>if </a:t>
            </a:r>
            <a:r>
              <a:rPr lang="en" sz="2800" dirty="0" err="1">
                <a:latin typeface="JetBrains Mono Medium" panose="020B0509020102050004" pitchFamily="49" charset="0"/>
              </a:rPr>
              <a:t>health.lower</a:t>
            </a:r>
            <a:r>
              <a:rPr lang="en" sz="2800" dirty="0">
                <a:latin typeface="JetBrains Mono Medium" panose="020B0509020102050004" pitchFamily="49" charset="0"/>
              </a:rPr>
              <a:t>() == '</a:t>
            </a:r>
            <a:r>
              <a:rPr lang="en" sz="2800" dirty="0" err="1">
                <a:latin typeface="JetBrains Mono Medium" panose="020B0509020102050004" pitchFamily="49" charset="0"/>
              </a:rPr>
              <a:t>covid</a:t>
            </a:r>
            <a:r>
              <a:rPr lang="en" sz="2800" dirty="0">
                <a:latin typeface="JetBrains Mono Medium" panose="020B0509020102050004" pitchFamily="49" charset="0"/>
              </a:rPr>
              <a:t>':</a:t>
            </a:r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        print("</a:t>
            </a:r>
            <a:r>
              <a:rPr lang="ru-RU" sz="2800" dirty="0">
                <a:latin typeface="JetBrains Mono Medium" panose="020B0509020102050004" pitchFamily="49" charset="0"/>
              </a:rPr>
              <a:t>бывает")</a:t>
            </a:r>
            <a:br>
              <a:rPr lang="ru-RU" sz="2800" dirty="0">
                <a:latin typeface="JetBrains Mono Medium" panose="020B0509020102050004" pitchFamily="49" charset="0"/>
              </a:rPr>
            </a:br>
            <a:r>
              <a:rPr lang="ru-RU" sz="2800" dirty="0">
                <a:latin typeface="JetBrains Mono Medium" panose="020B0509020102050004" pitchFamily="49" charset="0"/>
              </a:rPr>
              <a:t>        </a:t>
            </a:r>
            <a:r>
              <a:rPr lang="en" sz="2800" dirty="0">
                <a:latin typeface="JetBrains Mono Medium" panose="020B0509020102050004" pitchFamily="49" charset="0"/>
              </a:rPr>
              <a:t>alive = False</a:t>
            </a:r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    else:</a:t>
            </a:r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        print("</a:t>
            </a:r>
            <a:r>
              <a:rPr lang="ru-RU" sz="2800" dirty="0">
                <a:latin typeface="JetBrains Mono Medium" panose="020B0509020102050004" pitchFamily="49" charset="0"/>
              </a:rPr>
              <a:t>Прекрасно! Приступайте к работе!")</a:t>
            </a:r>
            <a:endParaRPr lang="en-US" sz="2800" dirty="0">
              <a:latin typeface="JetBrains Mono Medium" panose="020B0509020102050004" pitchFamily="49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7948246" y="119575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26776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"/>
          <p:cNvSpPr txBox="1">
            <a:spLocks noGrp="1"/>
          </p:cNvSpPr>
          <p:nvPr>
            <p:ph type="ctrTitle"/>
          </p:nvPr>
        </p:nvSpPr>
        <p:spPr>
          <a:xfrm>
            <a:off x="3663950" y="2316286"/>
            <a:ext cx="11298238" cy="3536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Arial"/>
              <a:buNone/>
            </a:pPr>
            <a:r>
              <a:rPr lang="en-US" dirty="0"/>
              <a:t>Fork </a:t>
            </a:r>
            <a:r>
              <a:rPr lang="ru-RU" dirty="0"/>
              <a:t>и </a:t>
            </a:r>
            <a:r>
              <a:rPr lang="en-US" dirty="0"/>
              <a:t>Branch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Использование команды </a:t>
            </a:r>
            <a:r>
              <a:rPr lang="en-US" dirty="0">
                <a:latin typeface="GT Eesti Pro Display" pitchFamily="2" charset="0"/>
              </a:rPr>
              <a:t>break </a:t>
            </a:r>
            <a:r>
              <a:rPr lang="ru-RU" dirty="0">
                <a:latin typeface="GT Eesti Pro Display" pitchFamily="2" charset="0"/>
              </a:rPr>
              <a:t>для выхода из цикла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20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81047"/>
            <a:ext cx="13151148" cy="71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T Eesti Pro Display Light" pitchFamily="2" charset="0"/>
              </a:rPr>
              <a:t>Для выхода из цикла также можно использовать команду </a:t>
            </a:r>
            <a:r>
              <a:rPr lang="en-US" sz="3200" dirty="0">
                <a:latin typeface="GT Eesti Pro Display Light" pitchFamily="2" charset="0"/>
              </a:rPr>
              <a:t>break</a:t>
            </a:r>
            <a:endParaRPr sz="3200"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582794" y="3196453"/>
            <a:ext cx="12766431" cy="4464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>
              <a:lnSpc>
                <a:spcPct val="150000"/>
              </a:lnSpc>
            </a:pPr>
            <a:r>
              <a:rPr lang="ru-RU" sz="2400" dirty="0">
                <a:latin typeface="JetBrains Mono Medium" panose="020B0509020102050004" pitchFamily="49" charset="0"/>
              </a:rPr>
              <a:t># теперь можно использовать </a:t>
            </a:r>
            <a:r>
              <a:rPr lang="en" sz="2400" dirty="0">
                <a:latin typeface="JetBrains Mono Medium" panose="020B0509020102050004" pitchFamily="49" charset="0"/>
              </a:rPr>
              <a:t>break </a:t>
            </a:r>
            <a:r>
              <a:rPr lang="ru-RU" sz="2400" dirty="0">
                <a:latin typeface="JetBrains Mono Medium" panose="020B0509020102050004" pitchFamily="49" charset="0"/>
              </a:rPr>
              <a:t>для того чтобы выйти из цикла</a:t>
            </a:r>
            <a:br>
              <a:rPr lang="ru-RU" sz="2400" dirty="0">
                <a:latin typeface="JetBrains Mono Medium" panose="020B0509020102050004" pitchFamily="49" charset="0"/>
              </a:rPr>
            </a:br>
            <a:r>
              <a:rPr lang="en" sz="2400" dirty="0">
                <a:latin typeface="JetBrains Mono Medium" panose="020B0509020102050004" pitchFamily="49" charset="0"/>
              </a:rPr>
              <a:t>while True:</a:t>
            </a:r>
            <a:br>
              <a:rPr lang="en" sz="2400" dirty="0">
                <a:latin typeface="JetBrains Mono Medium" panose="020B0509020102050004" pitchFamily="49" charset="0"/>
              </a:rPr>
            </a:br>
            <a:r>
              <a:rPr lang="en" sz="2400" dirty="0">
                <a:latin typeface="JetBrains Mono Medium" panose="020B0509020102050004" pitchFamily="49" charset="0"/>
              </a:rPr>
              <a:t>    health = input('</a:t>
            </a:r>
            <a:r>
              <a:rPr lang="ru-RU" sz="2400" dirty="0">
                <a:latin typeface="JetBrains Mono Medium" panose="020B0509020102050004" pitchFamily="49" charset="0"/>
              </a:rPr>
              <a:t>Введите ваш статус по здоровью: ')</a:t>
            </a:r>
            <a:br>
              <a:rPr lang="ru-RU" sz="2400" dirty="0">
                <a:latin typeface="JetBrains Mono Medium" panose="020B0509020102050004" pitchFamily="49" charset="0"/>
              </a:rPr>
            </a:br>
            <a:r>
              <a:rPr lang="ru-RU" sz="2400" dirty="0">
                <a:latin typeface="JetBrains Mono Medium" panose="020B0509020102050004" pitchFamily="49" charset="0"/>
              </a:rPr>
              <a:t>    </a:t>
            </a:r>
            <a:r>
              <a:rPr lang="en" sz="2400" dirty="0">
                <a:latin typeface="JetBrains Mono Medium" panose="020B0509020102050004" pitchFamily="49" charset="0"/>
              </a:rPr>
              <a:t>if </a:t>
            </a:r>
            <a:r>
              <a:rPr lang="en" sz="2400" dirty="0" err="1">
                <a:latin typeface="JetBrains Mono Medium" panose="020B0509020102050004" pitchFamily="49" charset="0"/>
              </a:rPr>
              <a:t>health.lower</a:t>
            </a:r>
            <a:r>
              <a:rPr lang="en" sz="2400" dirty="0">
                <a:latin typeface="JetBrains Mono Medium" panose="020B0509020102050004" pitchFamily="49" charset="0"/>
              </a:rPr>
              <a:t>() == '</a:t>
            </a:r>
            <a:r>
              <a:rPr lang="en" sz="2400" dirty="0" err="1">
                <a:latin typeface="JetBrains Mono Medium" panose="020B0509020102050004" pitchFamily="49" charset="0"/>
              </a:rPr>
              <a:t>covid</a:t>
            </a:r>
            <a:r>
              <a:rPr lang="en" sz="2400" dirty="0">
                <a:latin typeface="JetBrains Mono Medium" panose="020B0509020102050004" pitchFamily="49" charset="0"/>
              </a:rPr>
              <a:t>':</a:t>
            </a:r>
            <a:br>
              <a:rPr lang="en" sz="2400" dirty="0">
                <a:latin typeface="JetBrains Mono Medium" panose="020B0509020102050004" pitchFamily="49" charset="0"/>
              </a:rPr>
            </a:br>
            <a:r>
              <a:rPr lang="en" sz="2400" dirty="0">
                <a:latin typeface="JetBrains Mono Medium" panose="020B0509020102050004" pitchFamily="49" charset="0"/>
              </a:rPr>
              <a:t>        print("</a:t>
            </a:r>
            <a:r>
              <a:rPr lang="ru-RU" sz="2400" dirty="0">
                <a:latin typeface="JetBrains Mono Medium" panose="020B0509020102050004" pitchFamily="49" charset="0"/>
              </a:rPr>
              <a:t>бывает(")</a:t>
            </a:r>
            <a:br>
              <a:rPr lang="ru-RU" sz="2400" dirty="0">
                <a:latin typeface="JetBrains Mono Medium" panose="020B0509020102050004" pitchFamily="49" charset="0"/>
              </a:rPr>
            </a:br>
            <a:r>
              <a:rPr lang="ru-RU" sz="2400" dirty="0">
                <a:latin typeface="JetBrains Mono Medium" panose="020B0509020102050004" pitchFamily="49" charset="0"/>
              </a:rPr>
              <a:t>        </a:t>
            </a:r>
            <a:r>
              <a:rPr lang="en" sz="2400" dirty="0">
                <a:latin typeface="JetBrains Mono Medium" panose="020B0509020102050004" pitchFamily="49" charset="0"/>
              </a:rPr>
              <a:t>break</a:t>
            </a:r>
            <a:br>
              <a:rPr lang="en" sz="2400" dirty="0">
                <a:latin typeface="JetBrains Mono Medium" panose="020B0509020102050004" pitchFamily="49" charset="0"/>
              </a:rPr>
            </a:br>
            <a:r>
              <a:rPr lang="en" sz="2400" dirty="0">
                <a:latin typeface="JetBrains Mono Medium" panose="020B0509020102050004" pitchFamily="49" charset="0"/>
              </a:rPr>
              <a:t>    else:</a:t>
            </a:r>
            <a:br>
              <a:rPr lang="en" sz="2400" dirty="0">
                <a:latin typeface="JetBrains Mono Medium" panose="020B0509020102050004" pitchFamily="49" charset="0"/>
              </a:rPr>
            </a:br>
            <a:r>
              <a:rPr lang="en" sz="2400" dirty="0">
                <a:latin typeface="JetBrains Mono Medium" panose="020B0509020102050004" pitchFamily="49" charset="0"/>
              </a:rPr>
              <a:t>        print("</a:t>
            </a:r>
            <a:r>
              <a:rPr lang="ru-RU" sz="2400" dirty="0">
                <a:latin typeface="JetBrains Mono Medium" panose="020B0509020102050004" pitchFamily="49" charset="0"/>
              </a:rPr>
              <a:t>Прекрасно! Приступайте к работе!")</a:t>
            </a:r>
            <a:endParaRPr lang="en-US" sz="2400" dirty="0">
              <a:latin typeface="JetBrains Mono Medium" panose="020B0509020102050004" pitchFamily="49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7948246" y="119575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57587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Использование </a:t>
            </a:r>
            <a:r>
              <a:rPr lang="en-US" dirty="0">
                <a:latin typeface="GT Eesti Pro Display" pitchFamily="2" charset="0"/>
              </a:rPr>
              <a:t>continue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21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81047"/>
            <a:ext cx="13151148" cy="1695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GT Eesti Pro Display Light" pitchFamily="2" charset="0"/>
              </a:rPr>
              <a:t> </a:t>
            </a:r>
            <a:r>
              <a:rPr lang="ru-RU" sz="3200" dirty="0">
                <a:latin typeface="GT Eesti Pro Display Light" pitchFamily="2" charset="0"/>
              </a:rPr>
              <a:t>Можно пользоваться командой </a:t>
            </a:r>
            <a:r>
              <a:rPr lang="en-US" sz="3200" dirty="0">
                <a:latin typeface="GT Eesti Pro Display Light" pitchFamily="2" charset="0"/>
              </a:rPr>
              <a:t>continue </a:t>
            </a:r>
            <a:r>
              <a:rPr lang="ru-RU" sz="3200" dirty="0">
                <a:latin typeface="GT Eesti Pro Display Light" pitchFamily="2" charset="0"/>
              </a:rPr>
              <a:t>для того, чтобы исключить те значение, которые, к примеру, нас не интересуют, однако цикл рвать мы не заинтересованы:</a:t>
            </a:r>
            <a:endParaRPr sz="3200"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582794" y="3413035"/>
            <a:ext cx="12766431" cy="5195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>
              <a:lnSpc>
                <a:spcPct val="150000"/>
              </a:lnSpc>
            </a:pPr>
            <a:r>
              <a:rPr lang="en" sz="2800" dirty="0">
                <a:latin typeface="JetBrains Mono Medium" panose="020B0509020102050004" pitchFamily="49" charset="0"/>
              </a:rPr>
              <a:t>number = 0</a:t>
            </a:r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while number &lt; 15:</a:t>
            </a:r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    number += 1</a:t>
            </a:r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    if number % 3 == 0:</a:t>
            </a:r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        continue</a:t>
            </a:r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    else:</a:t>
            </a:r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        print(number)</a:t>
            </a:r>
            <a:br>
              <a:rPr lang="en" sz="2800" dirty="0">
                <a:latin typeface="JetBrains Mono Medium" panose="020B0509020102050004" pitchFamily="49" charset="0"/>
              </a:rPr>
            </a:br>
            <a:endParaRPr lang="en-US" sz="2800" dirty="0">
              <a:latin typeface="JetBrains Mono Medium" panose="020B0509020102050004" pitchFamily="49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7948246" y="119575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989242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Использование </a:t>
            </a:r>
            <a:r>
              <a:rPr lang="en-US" dirty="0">
                <a:latin typeface="GT Eesti Pro Display" pitchFamily="2" charset="0"/>
              </a:rPr>
              <a:t>while </a:t>
            </a:r>
            <a:r>
              <a:rPr lang="ru-RU" dirty="0">
                <a:latin typeface="GT Eesti Pro Display" pitchFamily="2" charset="0"/>
              </a:rPr>
              <a:t>со списками и словарями 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22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195754"/>
            <a:ext cx="13151148" cy="1202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T Eesti Pro Display Light" pitchFamily="2" charset="0"/>
              </a:rPr>
              <a:t>Цикл </a:t>
            </a:r>
            <a:r>
              <a:rPr lang="en-US" sz="3200" dirty="0">
                <a:latin typeface="GT Eesti Pro Display Light" pitchFamily="2" charset="0"/>
              </a:rPr>
              <a:t>for </a:t>
            </a:r>
            <a:r>
              <a:rPr lang="ru-RU" sz="3200" dirty="0">
                <a:latin typeface="GT Eesti Pro Display Light" pitchFamily="2" charset="0"/>
              </a:rPr>
              <a:t>хорошо подходит для перебора списков, но если требуется изменение списка, то лучше использовать </a:t>
            </a:r>
            <a:r>
              <a:rPr lang="en-US" sz="3200" dirty="0">
                <a:latin typeface="GT Eesti Pro Display Light" pitchFamily="2" charset="0"/>
              </a:rPr>
              <a:t>while</a:t>
            </a:r>
            <a:endParaRPr sz="3200"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758640" y="2169243"/>
            <a:ext cx="12766431" cy="6507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>
              <a:lnSpc>
                <a:spcPct val="150000"/>
              </a:lnSpc>
            </a:pPr>
            <a:r>
              <a:rPr lang="en" sz="2000" dirty="0" err="1">
                <a:latin typeface="JetBrains Mono Medium" panose="020B0509020102050004" pitchFamily="49" charset="0"/>
              </a:rPr>
              <a:t>unconfirmed_users</a:t>
            </a:r>
            <a:r>
              <a:rPr lang="en" sz="2000" dirty="0">
                <a:latin typeface="JetBrains Mono Medium" panose="020B0509020102050004" pitchFamily="49" charset="0"/>
              </a:rPr>
              <a:t> = ['</a:t>
            </a:r>
            <a:r>
              <a:rPr lang="en" sz="2000" dirty="0" err="1">
                <a:latin typeface="JetBrains Mono Medium" panose="020B0509020102050004" pitchFamily="49" charset="0"/>
              </a:rPr>
              <a:t>pavel</a:t>
            </a:r>
            <a:r>
              <a:rPr lang="en" sz="2000" dirty="0">
                <a:latin typeface="JetBrains Mono Medium" panose="020B0509020102050004" pitchFamily="49" charset="0"/>
              </a:rPr>
              <a:t>', '</a:t>
            </a:r>
            <a:r>
              <a:rPr lang="en" sz="2000" dirty="0" err="1">
                <a:latin typeface="JetBrains Mono Medium" panose="020B0509020102050004" pitchFamily="49" charset="0"/>
              </a:rPr>
              <a:t>petr</a:t>
            </a:r>
            <a:r>
              <a:rPr lang="en" sz="2000" dirty="0">
                <a:latin typeface="JetBrains Mono Medium" panose="020B0509020102050004" pitchFamily="49" charset="0"/>
              </a:rPr>
              <a:t>', 'semen']</a:t>
            </a:r>
            <a:br>
              <a:rPr lang="en" sz="2000" dirty="0">
                <a:latin typeface="JetBrains Mono Medium" panose="020B0509020102050004" pitchFamily="49" charset="0"/>
              </a:rPr>
            </a:br>
            <a:r>
              <a:rPr lang="en" sz="2000" dirty="0" err="1">
                <a:latin typeface="JetBrains Mono Medium" panose="020B0509020102050004" pitchFamily="49" charset="0"/>
              </a:rPr>
              <a:t>confirmed_users</a:t>
            </a:r>
            <a:r>
              <a:rPr lang="en" sz="2000" dirty="0">
                <a:latin typeface="JetBrains Mono Medium" panose="020B0509020102050004" pitchFamily="49" charset="0"/>
              </a:rPr>
              <a:t> = []</a:t>
            </a:r>
            <a:br>
              <a:rPr lang="en" sz="2000" dirty="0">
                <a:latin typeface="JetBrains Mono Medium" panose="020B0509020102050004" pitchFamily="49" charset="0"/>
              </a:rPr>
            </a:br>
            <a:br>
              <a:rPr lang="en" sz="2000" dirty="0">
                <a:latin typeface="JetBrains Mono Medium" panose="020B0509020102050004" pitchFamily="49" charset="0"/>
              </a:rPr>
            </a:br>
            <a:r>
              <a:rPr lang="en" sz="2000" dirty="0">
                <a:latin typeface="JetBrains Mono Medium" panose="020B0509020102050004" pitchFamily="49" charset="0"/>
              </a:rPr>
              <a:t>while </a:t>
            </a:r>
            <a:r>
              <a:rPr lang="en" sz="2000" dirty="0" err="1">
                <a:latin typeface="JetBrains Mono Medium" panose="020B0509020102050004" pitchFamily="49" charset="0"/>
              </a:rPr>
              <a:t>unconfirmed_users</a:t>
            </a:r>
            <a:r>
              <a:rPr lang="en" sz="2000" dirty="0">
                <a:latin typeface="JetBrains Mono Medium" panose="020B0509020102050004" pitchFamily="49" charset="0"/>
              </a:rPr>
              <a:t>:</a:t>
            </a:r>
            <a:br>
              <a:rPr lang="en" sz="2000" dirty="0">
                <a:latin typeface="JetBrains Mono Medium" panose="020B0509020102050004" pitchFamily="49" charset="0"/>
              </a:rPr>
            </a:br>
            <a:r>
              <a:rPr lang="en" sz="2000" dirty="0">
                <a:latin typeface="JetBrains Mono Medium" panose="020B0509020102050004" pitchFamily="49" charset="0"/>
              </a:rPr>
              <a:t>    </a:t>
            </a:r>
            <a:r>
              <a:rPr lang="en" sz="2000" dirty="0" err="1">
                <a:latin typeface="JetBrains Mono Medium" panose="020B0509020102050004" pitchFamily="49" charset="0"/>
              </a:rPr>
              <a:t>current_user</a:t>
            </a:r>
            <a:r>
              <a:rPr lang="en" sz="2000" dirty="0">
                <a:latin typeface="JetBrains Mono Medium" panose="020B0509020102050004" pitchFamily="49" charset="0"/>
              </a:rPr>
              <a:t> = </a:t>
            </a:r>
            <a:r>
              <a:rPr lang="en" sz="2000" dirty="0" err="1">
                <a:latin typeface="JetBrains Mono Medium" panose="020B0509020102050004" pitchFamily="49" charset="0"/>
              </a:rPr>
              <a:t>unconfirmed_users.pop</a:t>
            </a:r>
            <a:r>
              <a:rPr lang="en" sz="2000" dirty="0">
                <a:latin typeface="JetBrains Mono Medium" panose="020B0509020102050004" pitchFamily="49" charset="0"/>
              </a:rPr>
              <a:t>()</a:t>
            </a:r>
            <a:br>
              <a:rPr lang="en" sz="2000" dirty="0">
                <a:latin typeface="JetBrains Mono Medium" panose="020B0509020102050004" pitchFamily="49" charset="0"/>
              </a:rPr>
            </a:br>
            <a:r>
              <a:rPr lang="en" sz="2000" dirty="0">
                <a:latin typeface="JetBrains Mono Medium" panose="020B0509020102050004" pitchFamily="49" charset="0"/>
              </a:rPr>
              <a:t>    # </a:t>
            </a:r>
            <a:r>
              <a:rPr lang="ru-RU" sz="2000" dirty="0">
                <a:latin typeface="JetBrains Mono Medium" panose="020B0509020102050004" pitchFamily="49" charset="0"/>
              </a:rPr>
              <a:t>метод </a:t>
            </a:r>
            <a:r>
              <a:rPr lang="en" sz="2000" dirty="0">
                <a:latin typeface="JetBrains Mono Medium" panose="020B0509020102050004" pitchFamily="49" charset="0"/>
              </a:rPr>
              <a:t>pop </a:t>
            </a:r>
            <a:r>
              <a:rPr lang="ru-RU" sz="2000" dirty="0">
                <a:latin typeface="JetBrains Mono Medium" panose="020B0509020102050004" pitchFamily="49" charset="0"/>
              </a:rPr>
              <a:t>мы свами уже должны были разбирать</a:t>
            </a:r>
            <a:br>
              <a:rPr lang="ru-RU" sz="2000" dirty="0">
                <a:latin typeface="JetBrains Mono Medium" panose="020B0509020102050004" pitchFamily="49" charset="0"/>
              </a:rPr>
            </a:br>
            <a:br>
              <a:rPr lang="ru-RU" sz="2000" dirty="0">
                <a:latin typeface="JetBrains Mono Medium" panose="020B0509020102050004" pitchFamily="49" charset="0"/>
              </a:rPr>
            </a:br>
            <a:r>
              <a:rPr lang="ru-RU" sz="2000" dirty="0">
                <a:latin typeface="JetBrains Mono Medium" panose="020B0509020102050004" pitchFamily="49" charset="0"/>
              </a:rPr>
              <a:t>    </a:t>
            </a:r>
            <a:r>
              <a:rPr lang="en" sz="2000" dirty="0">
                <a:latin typeface="JetBrains Mono Medium" panose="020B0509020102050004" pitchFamily="49" charset="0"/>
              </a:rPr>
              <a:t>print(</a:t>
            </a:r>
            <a:r>
              <a:rPr lang="en" sz="2000" dirty="0" err="1">
                <a:latin typeface="JetBrains Mono Medium" panose="020B0509020102050004" pitchFamily="49" charset="0"/>
              </a:rPr>
              <a:t>f"Verifying</a:t>
            </a:r>
            <a:r>
              <a:rPr lang="en" sz="2000" dirty="0">
                <a:latin typeface="JetBrains Mono Medium" panose="020B0509020102050004" pitchFamily="49" charset="0"/>
              </a:rPr>
              <a:t> user: {</a:t>
            </a:r>
            <a:r>
              <a:rPr lang="en" sz="2000" dirty="0" err="1">
                <a:latin typeface="JetBrains Mono Medium" panose="020B0509020102050004" pitchFamily="49" charset="0"/>
              </a:rPr>
              <a:t>current_user.title</a:t>
            </a:r>
            <a:r>
              <a:rPr lang="en" sz="2000" dirty="0">
                <a:latin typeface="JetBrains Mono Medium" panose="020B0509020102050004" pitchFamily="49" charset="0"/>
              </a:rPr>
              <a:t>()}")</a:t>
            </a:r>
            <a:br>
              <a:rPr lang="en" sz="2000" dirty="0">
                <a:latin typeface="JetBrains Mono Medium" panose="020B0509020102050004" pitchFamily="49" charset="0"/>
              </a:rPr>
            </a:br>
            <a:r>
              <a:rPr lang="en" sz="2000" dirty="0">
                <a:latin typeface="JetBrains Mono Medium" panose="020B0509020102050004" pitchFamily="49" charset="0"/>
              </a:rPr>
              <a:t>    </a:t>
            </a:r>
            <a:r>
              <a:rPr lang="en" sz="2000" dirty="0" err="1">
                <a:latin typeface="JetBrains Mono Medium" panose="020B0509020102050004" pitchFamily="49" charset="0"/>
              </a:rPr>
              <a:t>confirmed_users.append</a:t>
            </a:r>
            <a:r>
              <a:rPr lang="en" sz="2000" dirty="0">
                <a:latin typeface="JetBrains Mono Medium" panose="020B0509020102050004" pitchFamily="49" charset="0"/>
              </a:rPr>
              <a:t>(</a:t>
            </a:r>
            <a:r>
              <a:rPr lang="en" sz="2000" dirty="0" err="1">
                <a:latin typeface="JetBrains Mono Medium" panose="020B0509020102050004" pitchFamily="49" charset="0"/>
              </a:rPr>
              <a:t>current_user</a:t>
            </a:r>
            <a:r>
              <a:rPr lang="en" sz="2000" dirty="0">
                <a:latin typeface="JetBrains Mono Medium" panose="020B0509020102050004" pitchFamily="49" charset="0"/>
              </a:rPr>
              <a:t>)</a:t>
            </a:r>
            <a:br>
              <a:rPr lang="en" sz="2000" dirty="0">
                <a:latin typeface="JetBrains Mono Medium" panose="020B0509020102050004" pitchFamily="49" charset="0"/>
              </a:rPr>
            </a:br>
            <a:br>
              <a:rPr lang="en" sz="2000" dirty="0">
                <a:latin typeface="JetBrains Mono Medium" panose="020B0509020102050004" pitchFamily="49" charset="0"/>
              </a:rPr>
            </a:br>
            <a:r>
              <a:rPr lang="en" sz="2000" dirty="0">
                <a:latin typeface="JetBrains Mono Medium" panose="020B0509020102050004" pitchFamily="49" charset="0"/>
              </a:rPr>
              <a:t># </a:t>
            </a:r>
            <a:r>
              <a:rPr lang="ru-RU" sz="2000" dirty="0" err="1">
                <a:latin typeface="JetBrains Mono Medium" panose="020B0509020102050004" pitchFamily="49" charset="0"/>
              </a:rPr>
              <a:t>Показывваем</a:t>
            </a:r>
            <a:r>
              <a:rPr lang="ru-RU" sz="2000" dirty="0">
                <a:latin typeface="JetBrains Mono Medium" panose="020B0509020102050004" pitchFamily="49" charset="0"/>
              </a:rPr>
              <a:t> всех подтвердивших пользователей</a:t>
            </a:r>
            <a:br>
              <a:rPr lang="ru-RU" sz="2000" dirty="0">
                <a:latin typeface="JetBrains Mono Medium" panose="020B0509020102050004" pitchFamily="49" charset="0"/>
              </a:rPr>
            </a:br>
            <a:r>
              <a:rPr lang="en" sz="2000" dirty="0">
                <a:latin typeface="JetBrains Mono Medium" panose="020B0509020102050004" pitchFamily="49" charset="0"/>
              </a:rPr>
              <a:t>print("\</a:t>
            </a:r>
            <a:r>
              <a:rPr lang="en" sz="2000" dirty="0" err="1">
                <a:latin typeface="JetBrains Mono Medium" panose="020B0509020102050004" pitchFamily="49" charset="0"/>
              </a:rPr>
              <a:t>nThe</a:t>
            </a:r>
            <a:r>
              <a:rPr lang="en" sz="2000" dirty="0">
                <a:latin typeface="JetBrains Mono Medium" panose="020B0509020102050004" pitchFamily="49" charset="0"/>
              </a:rPr>
              <a:t> following users have been confirmed:")</a:t>
            </a:r>
            <a:br>
              <a:rPr lang="en" sz="2000" dirty="0">
                <a:latin typeface="JetBrains Mono Medium" panose="020B0509020102050004" pitchFamily="49" charset="0"/>
              </a:rPr>
            </a:br>
            <a:r>
              <a:rPr lang="en" sz="2000" dirty="0">
                <a:latin typeface="JetBrains Mono Medium" panose="020B0509020102050004" pitchFamily="49" charset="0"/>
              </a:rPr>
              <a:t>for </a:t>
            </a:r>
            <a:r>
              <a:rPr lang="en" sz="2000" dirty="0" err="1">
                <a:latin typeface="JetBrains Mono Medium" panose="020B0509020102050004" pitchFamily="49" charset="0"/>
              </a:rPr>
              <a:t>confirmed_user</a:t>
            </a:r>
            <a:r>
              <a:rPr lang="en" sz="2000" dirty="0">
                <a:latin typeface="JetBrains Mono Medium" panose="020B0509020102050004" pitchFamily="49" charset="0"/>
              </a:rPr>
              <a:t> in </a:t>
            </a:r>
            <a:r>
              <a:rPr lang="en" sz="2000" dirty="0" err="1">
                <a:latin typeface="JetBrains Mono Medium" panose="020B0509020102050004" pitchFamily="49" charset="0"/>
              </a:rPr>
              <a:t>confirmed_users</a:t>
            </a:r>
            <a:r>
              <a:rPr lang="en" sz="2000" dirty="0">
                <a:latin typeface="JetBrains Mono Medium" panose="020B0509020102050004" pitchFamily="49" charset="0"/>
              </a:rPr>
              <a:t>:</a:t>
            </a:r>
            <a:br>
              <a:rPr lang="en" sz="2000" dirty="0">
                <a:latin typeface="JetBrains Mono Medium" panose="020B0509020102050004" pitchFamily="49" charset="0"/>
              </a:rPr>
            </a:br>
            <a:r>
              <a:rPr lang="en" sz="2000" dirty="0">
                <a:latin typeface="JetBrains Mono Medium" panose="020B0509020102050004" pitchFamily="49" charset="0"/>
              </a:rPr>
              <a:t>    print(</a:t>
            </a:r>
            <a:r>
              <a:rPr lang="en" sz="2000" dirty="0" err="1">
                <a:latin typeface="JetBrains Mono Medium" panose="020B0509020102050004" pitchFamily="49" charset="0"/>
              </a:rPr>
              <a:t>confirmed_user.title</a:t>
            </a:r>
            <a:r>
              <a:rPr lang="en" sz="2000" dirty="0">
                <a:latin typeface="JetBrains Mono Medium" panose="020B0509020102050004" pitchFamily="49" charset="0"/>
              </a:rPr>
              <a:t>())</a:t>
            </a:r>
            <a:endParaRPr lang="en-US" sz="2000" dirty="0">
              <a:latin typeface="JetBrains Mono Medium" panose="020B0509020102050004" pitchFamily="49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7948246" y="119575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021710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Удаление всех вхождений конкретного значения из списка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23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195754"/>
            <a:ext cx="13151148" cy="2187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T Eesti Pro Display Light" pitchFamily="2" charset="0"/>
              </a:rPr>
              <a:t>Мы знаем, что функция </a:t>
            </a:r>
            <a:r>
              <a:rPr lang="en-US" sz="3200" dirty="0">
                <a:latin typeface="GT Eesti Pro Display Light" pitchFamily="2" charset="0"/>
              </a:rPr>
              <a:t>remove </a:t>
            </a:r>
            <a:r>
              <a:rPr lang="ru-RU" sz="3200" dirty="0">
                <a:latin typeface="GT Eesti Pro Display Light" pitchFamily="2" charset="0"/>
              </a:rPr>
              <a:t>используется для того, что бы добиться удаления конкретного вхождения в списке. Но она удаляет только первое вхождение, а что если нам нужно удалить все вхождения какого-то значения?</a:t>
            </a:r>
            <a:endParaRPr sz="3200" dirty="0">
              <a:latin typeface="GT Eesti Pro Display Light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7948246" y="119575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926C902-B639-0049-926C-913CFB3599EF}"/>
              </a:ext>
            </a:extLst>
          </p:cNvPr>
          <p:cNvSpPr/>
          <p:nvPr/>
        </p:nvSpPr>
        <p:spPr>
          <a:xfrm>
            <a:off x="2558076" y="3383633"/>
            <a:ext cx="12580935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000" dirty="0">
                <a:solidFill>
                  <a:srgbClr val="808080"/>
                </a:solidFill>
                <a:latin typeface="JetBrains Mono Medium" panose="020B0509020102050004" pitchFamily="49" charset="0"/>
              </a:rPr>
              <a:t>#я знаю что вы любите подобные списки</a:t>
            </a:r>
            <a:br>
              <a:rPr lang="ru-RU" sz="3000" dirty="0">
                <a:solidFill>
                  <a:srgbClr val="808080"/>
                </a:solidFill>
                <a:latin typeface="JetBrains Mono Medium" panose="020B0509020102050004" pitchFamily="49" charset="0"/>
              </a:rPr>
            </a:br>
            <a:r>
              <a:rPr lang="en" sz="3000" dirty="0" err="1">
                <a:latin typeface="JetBrains Mono Medium" panose="020B0509020102050004" pitchFamily="49" charset="0"/>
              </a:rPr>
              <a:t>spisok</a:t>
            </a:r>
            <a:r>
              <a:rPr lang="en" sz="3000" dirty="0">
                <a:latin typeface="JetBrains Mono Medium" panose="020B0509020102050004" pitchFamily="49" charset="0"/>
              </a:rPr>
              <a:t> = [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 err="1">
                <a:solidFill>
                  <a:srgbClr val="008080"/>
                </a:solidFill>
                <a:latin typeface="JetBrains Mono Medium" panose="020B0509020102050004" pitchFamily="49" charset="0"/>
              </a:rPr>
              <a:t>skovorodka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>
                <a:latin typeface="JetBrains Mono Medium" panose="020B0509020102050004" pitchFamily="49" charset="0"/>
              </a:rPr>
              <a:t>, 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 err="1">
                <a:solidFill>
                  <a:srgbClr val="008080"/>
                </a:solidFill>
                <a:latin typeface="JetBrains Mono Medium" panose="020B0509020102050004" pitchFamily="49" charset="0"/>
              </a:rPr>
              <a:t>stolick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>
                <a:latin typeface="JetBrains Mono Medium" panose="020B0509020102050004" pitchFamily="49" charset="0"/>
              </a:rPr>
              <a:t>, 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 err="1">
                <a:solidFill>
                  <a:srgbClr val="008080"/>
                </a:solidFill>
                <a:latin typeface="JetBrains Mono Medium" panose="020B0509020102050004" pitchFamily="49" charset="0"/>
              </a:rPr>
              <a:t>istoria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>
                <a:latin typeface="JetBrains Mono Medium" panose="020B0509020102050004" pitchFamily="49" charset="0"/>
              </a:rPr>
              <a:t>, 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 err="1">
                <a:solidFill>
                  <a:srgbClr val="008080"/>
                </a:solidFill>
                <a:latin typeface="JetBrains Mono Medium" panose="020B0509020102050004" pitchFamily="49" charset="0"/>
              </a:rPr>
              <a:t>skovorodka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>
                <a:latin typeface="JetBrains Mono Medium" panose="020B0509020102050004" pitchFamily="49" charset="0"/>
              </a:rPr>
              <a:t>, 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 err="1">
                <a:solidFill>
                  <a:srgbClr val="008080"/>
                </a:solidFill>
                <a:latin typeface="JetBrains Mono Medium" panose="020B0509020102050004" pitchFamily="49" charset="0"/>
              </a:rPr>
              <a:t>stena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>
                <a:latin typeface="JetBrains Mono Medium" panose="020B0509020102050004" pitchFamily="49" charset="0"/>
              </a:rPr>
              <a:t>, 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 err="1">
                <a:solidFill>
                  <a:srgbClr val="008080"/>
                </a:solidFill>
                <a:latin typeface="JetBrains Mono Medium" panose="020B0509020102050004" pitchFamily="49" charset="0"/>
              </a:rPr>
              <a:t>kartina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>
                <a:latin typeface="JetBrains Mono Medium" panose="020B0509020102050004" pitchFamily="49" charset="0"/>
              </a:rPr>
              <a:t>]</a:t>
            </a:r>
            <a:br>
              <a:rPr lang="en" sz="3000" dirty="0">
                <a:latin typeface="JetBrains Mono Medium" panose="020B0509020102050004" pitchFamily="49" charset="0"/>
              </a:rPr>
            </a:br>
            <a:br>
              <a:rPr lang="en" sz="3000" dirty="0">
                <a:latin typeface="JetBrains Mono Medium" panose="020B0509020102050004" pitchFamily="49" charset="0"/>
              </a:rPr>
            </a:br>
            <a:r>
              <a:rPr lang="en" sz="3000" dirty="0">
                <a:solidFill>
                  <a:srgbClr val="000080"/>
                </a:solidFill>
                <a:latin typeface="JetBrains Mono Medium" panose="020B0509020102050004" pitchFamily="49" charset="0"/>
              </a:rPr>
              <a:t>while 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 err="1">
                <a:solidFill>
                  <a:srgbClr val="008080"/>
                </a:solidFill>
                <a:latin typeface="JetBrains Mono Medium" panose="020B0509020102050004" pitchFamily="49" charset="0"/>
              </a:rPr>
              <a:t>skovorodka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 </a:t>
            </a:r>
            <a:r>
              <a:rPr lang="en" sz="3000" dirty="0">
                <a:solidFill>
                  <a:srgbClr val="000080"/>
                </a:solidFill>
                <a:latin typeface="JetBrains Mono Medium" panose="020B0509020102050004" pitchFamily="49" charset="0"/>
              </a:rPr>
              <a:t>in </a:t>
            </a:r>
            <a:r>
              <a:rPr lang="en" sz="3000" dirty="0" err="1">
                <a:latin typeface="JetBrains Mono Medium" panose="020B0509020102050004" pitchFamily="49" charset="0"/>
              </a:rPr>
              <a:t>spisok</a:t>
            </a:r>
            <a:r>
              <a:rPr lang="en" sz="3000" dirty="0">
                <a:latin typeface="JetBrains Mono Medium" panose="020B0509020102050004" pitchFamily="49" charset="0"/>
              </a:rPr>
              <a:t>:</a:t>
            </a:r>
            <a:br>
              <a:rPr lang="en" sz="3000" dirty="0">
                <a:latin typeface="JetBrains Mono Medium" panose="020B0509020102050004" pitchFamily="49" charset="0"/>
              </a:rPr>
            </a:br>
            <a:r>
              <a:rPr lang="en" sz="3000" dirty="0">
                <a:latin typeface="JetBrains Mono Medium" panose="020B0509020102050004" pitchFamily="49" charset="0"/>
              </a:rPr>
              <a:t>    </a:t>
            </a:r>
            <a:r>
              <a:rPr lang="en" sz="3000" dirty="0" err="1">
                <a:latin typeface="JetBrains Mono Medium" panose="020B0509020102050004" pitchFamily="49" charset="0"/>
              </a:rPr>
              <a:t>spisok.remove</a:t>
            </a:r>
            <a:r>
              <a:rPr lang="en" sz="3000" dirty="0">
                <a:latin typeface="JetBrains Mono Medium" panose="020B0509020102050004" pitchFamily="49" charset="0"/>
              </a:rPr>
              <a:t>(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 err="1">
                <a:solidFill>
                  <a:srgbClr val="008080"/>
                </a:solidFill>
                <a:latin typeface="JetBrains Mono Medium" panose="020B0509020102050004" pitchFamily="49" charset="0"/>
              </a:rPr>
              <a:t>skovorodka</a:t>
            </a:r>
            <a:r>
              <a:rPr lang="en" sz="3000" dirty="0">
                <a:solidFill>
                  <a:srgbClr val="008080"/>
                </a:solidFill>
                <a:latin typeface="JetBrains Mono Medium" panose="020B0509020102050004" pitchFamily="49" charset="0"/>
              </a:rPr>
              <a:t>'</a:t>
            </a:r>
            <a:r>
              <a:rPr lang="en" sz="3000" dirty="0">
                <a:latin typeface="JetBrains Mono Medium" panose="020B0509020102050004" pitchFamily="49" charset="0"/>
              </a:rPr>
              <a:t>)</a:t>
            </a:r>
            <a:br>
              <a:rPr lang="en" sz="3000" dirty="0">
                <a:latin typeface="JetBrains Mono Medium" panose="020B0509020102050004" pitchFamily="49" charset="0"/>
              </a:rPr>
            </a:br>
            <a:br>
              <a:rPr lang="en" sz="3000" dirty="0">
                <a:latin typeface="JetBrains Mono Medium" panose="020B0509020102050004" pitchFamily="49" charset="0"/>
              </a:rPr>
            </a:br>
            <a:br>
              <a:rPr lang="en" sz="3000" dirty="0">
                <a:latin typeface="JetBrains Mono Medium" panose="020B0509020102050004" pitchFamily="49" charset="0"/>
              </a:rPr>
            </a:br>
            <a:r>
              <a:rPr lang="en" sz="3000" dirty="0">
                <a:solidFill>
                  <a:srgbClr val="000080"/>
                </a:solidFill>
                <a:latin typeface="JetBrains Mono Medium" panose="020B0509020102050004" pitchFamily="49" charset="0"/>
              </a:rPr>
              <a:t>print</a:t>
            </a:r>
            <a:r>
              <a:rPr lang="en" sz="3000" dirty="0">
                <a:latin typeface="JetBrains Mono Medium" panose="020B0509020102050004" pitchFamily="49" charset="0"/>
              </a:rPr>
              <a:t>(</a:t>
            </a:r>
            <a:r>
              <a:rPr lang="en" sz="3000" dirty="0" err="1">
                <a:latin typeface="JetBrains Mono Medium" panose="020B0509020102050004" pitchFamily="49" charset="0"/>
              </a:rPr>
              <a:t>spisok</a:t>
            </a:r>
            <a:r>
              <a:rPr lang="en" sz="3000" dirty="0">
                <a:latin typeface="JetBrains Mono Medium" panose="020B0509020102050004" pitchFamily="49" charset="0"/>
              </a:rPr>
              <a:t>)</a:t>
            </a:r>
            <a:br>
              <a:rPr lang="en" sz="3000" dirty="0">
                <a:latin typeface="JetBrains Mono Medium" panose="020B0509020102050004" pitchFamily="49" charset="0"/>
              </a:rPr>
            </a:br>
            <a:r>
              <a:rPr lang="en" sz="3000" dirty="0">
                <a:solidFill>
                  <a:srgbClr val="808080"/>
                </a:solidFill>
                <a:latin typeface="JetBrains Mono Medium" panose="020B0509020102050004" pitchFamily="49" charset="0"/>
              </a:rPr>
              <a:t># </a:t>
            </a:r>
            <a:r>
              <a:rPr lang="ru-RU" sz="3000" dirty="0">
                <a:solidFill>
                  <a:srgbClr val="808080"/>
                </a:solidFill>
                <a:latin typeface="JetBrains Mono Medium" panose="020B0509020102050004" pitchFamily="49" charset="0"/>
              </a:rPr>
              <a:t>выведет только обрезанный список</a:t>
            </a:r>
            <a:endParaRPr lang="ru-RU" sz="3000" dirty="0">
              <a:latin typeface="JetBrains Mono Medium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04614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B626BB-96C9-A947-95DC-40C8A62617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Кортежи и множества</a:t>
            </a:r>
          </a:p>
        </p:txBody>
      </p:sp>
    </p:spTree>
    <p:extLst>
      <p:ext uri="{BB962C8B-B14F-4D97-AF65-F5344CB8AC3E}">
        <p14:creationId xmlns:p14="http://schemas.microsoft.com/office/powerpoint/2010/main" val="34200688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Кортеж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25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195754"/>
            <a:ext cx="13151148" cy="1202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GT Eesti Pro Display Light" pitchFamily="2" charset="0"/>
              </a:rPr>
              <a:t> </a:t>
            </a:r>
            <a:r>
              <a:rPr lang="ru-RU" sz="3200" dirty="0">
                <a:latin typeface="GT Eesti Pro Display Light" pitchFamily="2" charset="0"/>
              </a:rPr>
              <a:t>Кортеж – это тот же самый список, однако его отличие состоит в том, что его элементы никак не могут быть изменены по отдельности:</a:t>
            </a:r>
            <a:endParaRPr sz="3200" dirty="0">
              <a:latin typeface="GT Eesti Pro Display Light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7948246" y="119575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926C902-B639-0049-926C-913CFB3599EF}"/>
              </a:ext>
            </a:extLst>
          </p:cNvPr>
          <p:cNvSpPr/>
          <p:nvPr/>
        </p:nvSpPr>
        <p:spPr>
          <a:xfrm>
            <a:off x="2768290" y="3122780"/>
            <a:ext cx="1258093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200" dirty="0" err="1">
                <a:latin typeface="JetBrains Mono Medium" panose="020B0509020102050004" pitchFamily="49" charset="0"/>
              </a:rPr>
              <a:t>new_cortedg</a:t>
            </a:r>
            <a:r>
              <a:rPr lang="en" sz="3200" dirty="0">
                <a:latin typeface="JetBrains Mono Medium" panose="020B0509020102050004" pitchFamily="49" charset="0"/>
              </a:rPr>
              <a:t> = (73, 84)</a:t>
            </a:r>
            <a:br>
              <a:rPr lang="en" sz="3200" dirty="0">
                <a:latin typeface="JetBrains Mono Medium" panose="020B0509020102050004" pitchFamily="49" charset="0"/>
              </a:rPr>
            </a:br>
            <a:r>
              <a:rPr lang="en" sz="3200" dirty="0">
                <a:latin typeface="JetBrains Mono Medium" panose="020B0509020102050004" pitchFamily="49" charset="0"/>
              </a:rPr>
              <a:t>#</a:t>
            </a:r>
            <a:r>
              <a:rPr lang="ru-RU" sz="3200" dirty="0">
                <a:latin typeface="JetBrains Mono Medium" panose="020B0509020102050004" pitchFamily="49" charset="0"/>
              </a:rPr>
              <a:t>фиксируем курс доллара и евро</a:t>
            </a:r>
            <a:br>
              <a:rPr lang="ru-RU" sz="3200" dirty="0">
                <a:latin typeface="JetBrains Mono Medium" panose="020B0509020102050004" pitchFamily="49" charset="0"/>
              </a:rPr>
            </a:br>
            <a:r>
              <a:rPr lang="en" sz="3200" dirty="0" err="1">
                <a:latin typeface="JetBrains Mono Medium" panose="020B0509020102050004" pitchFamily="49" charset="0"/>
              </a:rPr>
              <a:t>new_cortedg</a:t>
            </a:r>
            <a:r>
              <a:rPr lang="en" sz="3200" dirty="0">
                <a:latin typeface="JetBrains Mono Medium" panose="020B0509020102050004" pitchFamily="49" charset="0"/>
              </a:rPr>
              <a:t>[0] = 74</a:t>
            </a:r>
            <a:br>
              <a:rPr lang="en" sz="3200" dirty="0">
                <a:latin typeface="JetBrains Mono Medium" panose="020B0509020102050004" pitchFamily="49" charset="0"/>
              </a:rPr>
            </a:br>
            <a:r>
              <a:rPr lang="en" sz="3200" dirty="0">
                <a:latin typeface="JetBrains Mono Medium" panose="020B0509020102050004" pitchFamily="49" charset="0"/>
              </a:rPr>
              <a:t>#</a:t>
            </a:r>
            <a:r>
              <a:rPr lang="ru-RU" sz="3200" dirty="0" err="1">
                <a:latin typeface="JetBrains Mono Medium" panose="020B0509020102050004" pitchFamily="49" charset="0"/>
              </a:rPr>
              <a:t>вжух</a:t>
            </a:r>
            <a:r>
              <a:rPr lang="ru-RU" sz="3200" dirty="0">
                <a:latin typeface="JetBrains Mono Medium" panose="020B0509020102050004" pitchFamily="49" charset="0"/>
              </a:rPr>
              <a:t>, и курс валют теперь не может быть изменён</a:t>
            </a:r>
            <a:br>
              <a:rPr lang="ru-RU" sz="3200" dirty="0">
                <a:latin typeface="JetBrains Mono Medium" panose="020B0509020102050004" pitchFamily="49" charset="0"/>
              </a:rPr>
            </a:br>
            <a:r>
              <a:rPr lang="ru-RU" sz="3200" dirty="0">
                <a:latin typeface="JetBrains Mono Medium" panose="020B0509020102050004" pitchFamily="49" charset="0"/>
              </a:rPr>
              <a:t>#но все это скорее шутка, потому что кортежи подходят</a:t>
            </a:r>
            <a:br>
              <a:rPr lang="ru-RU" sz="3200" dirty="0">
                <a:latin typeface="JetBrains Mono Medium" panose="020B0509020102050004" pitchFamily="49" charset="0"/>
              </a:rPr>
            </a:br>
            <a:r>
              <a:rPr lang="ru-RU" sz="3200" dirty="0">
                <a:latin typeface="JetBrains Mono Medium" panose="020B0509020102050004" pitchFamily="49" charset="0"/>
              </a:rPr>
              <a:t>#для констант, которые используются постоянно в программе</a:t>
            </a:r>
            <a:br>
              <a:rPr lang="ru-RU" sz="3200" dirty="0">
                <a:latin typeface="JetBrains Mono Medium" panose="020B0509020102050004" pitchFamily="49" charset="0"/>
              </a:rPr>
            </a:br>
            <a:endParaRPr lang="ru-RU" sz="3200" dirty="0">
              <a:latin typeface="JetBrains Mono Medium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85724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Кортеж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26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349642"/>
            <a:ext cx="13151148" cy="1202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T Eesti Pro Display Light" pitchFamily="2" charset="0"/>
              </a:rPr>
              <a:t>Кортеж может быть изменен только, если присвоить значение целиком:</a:t>
            </a:r>
            <a:endParaRPr sz="3200" dirty="0">
              <a:latin typeface="GT Eesti Pro Display Light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7948246" y="119575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926C902-B639-0049-926C-913CFB3599EF}"/>
              </a:ext>
            </a:extLst>
          </p:cNvPr>
          <p:cNvSpPr/>
          <p:nvPr/>
        </p:nvSpPr>
        <p:spPr>
          <a:xfrm>
            <a:off x="2768290" y="3122780"/>
            <a:ext cx="12580935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200" dirty="0" err="1">
                <a:latin typeface="JetBrains Mono Medium" panose="020B0509020102050004" pitchFamily="49" charset="0"/>
              </a:rPr>
              <a:t>new_cortedg</a:t>
            </a:r>
            <a:r>
              <a:rPr lang="en" sz="3200" dirty="0">
                <a:latin typeface="JetBrains Mono Medium" panose="020B0509020102050004" pitchFamily="49" charset="0"/>
              </a:rPr>
              <a:t> = (73, 84)</a:t>
            </a:r>
            <a:br>
              <a:rPr lang="en" sz="3200" dirty="0">
                <a:latin typeface="JetBrains Mono Medium" panose="020B0509020102050004" pitchFamily="49" charset="0"/>
              </a:rPr>
            </a:br>
            <a:br>
              <a:rPr lang="ru-RU" sz="3200" dirty="0">
                <a:latin typeface="JetBrains Mono Medium" panose="020B0509020102050004" pitchFamily="49" charset="0"/>
              </a:rPr>
            </a:br>
            <a:r>
              <a:rPr lang="en" sz="3200" dirty="0" err="1">
                <a:latin typeface="JetBrains Mono Medium" panose="020B0509020102050004" pitchFamily="49" charset="0"/>
              </a:rPr>
              <a:t>new_cortedg</a:t>
            </a:r>
            <a:r>
              <a:rPr lang="ru-RU" sz="3200" dirty="0">
                <a:latin typeface="JetBrains Mono Medium" panose="020B0509020102050004" pitchFamily="49" charset="0"/>
              </a:rPr>
              <a:t> = (79</a:t>
            </a:r>
            <a:r>
              <a:rPr lang="en-US" sz="3200" dirty="0">
                <a:latin typeface="JetBrains Mono Medium" panose="020B0509020102050004" pitchFamily="49" charset="0"/>
              </a:rPr>
              <a:t>, 82)</a:t>
            </a:r>
          </a:p>
          <a:p>
            <a:r>
              <a:rPr lang="en-US" sz="3200" dirty="0">
                <a:latin typeface="JetBrains Mono Medium" panose="020B0509020102050004" pitchFamily="49" charset="0"/>
              </a:rPr>
              <a:t># </a:t>
            </a:r>
            <a:r>
              <a:rPr lang="ru-RU" sz="3200" dirty="0">
                <a:latin typeface="JetBrains Mono Medium" panose="020B0509020102050004" pitchFamily="49" charset="0"/>
              </a:rPr>
              <a:t>этот код не вызовет ошибки</a:t>
            </a:r>
          </a:p>
        </p:txBody>
      </p:sp>
    </p:spTree>
    <p:extLst>
      <p:ext uri="{BB962C8B-B14F-4D97-AF65-F5344CB8AC3E}">
        <p14:creationId xmlns:p14="http://schemas.microsoft.com/office/powerpoint/2010/main" val="22270507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en-US" dirty="0">
                <a:latin typeface="GT Eesti Pro Display" pitchFamily="2" charset="0"/>
              </a:rPr>
              <a:t>  </a:t>
            </a:r>
            <a:r>
              <a:rPr lang="ru-RU" dirty="0">
                <a:latin typeface="GT Eesti Pro Display" pitchFamily="2" charset="0"/>
              </a:rPr>
              <a:t>Множества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27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092969" y="1151032"/>
            <a:ext cx="13151148" cy="268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T Eesti Pro Display Light" pitchFamily="2" charset="0"/>
              </a:rPr>
              <a:t>Множества в языке </a:t>
            </a:r>
            <a:r>
              <a:rPr lang="en-US" sz="3200" dirty="0">
                <a:latin typeface="GT Eesti Pro Display Light" pitchFamily="2" charset="0"/>
              </a:rPr>
              <a:t>Python – </a:t>
            </a:r>
            <a:r>
              <a:rPr lang="ru-RU" sz="3200" dirty="0">
                <a:latin typeface="GT Eesti Pro Display Light" pitchFamily="2" charset="0"/>
              </a:rPr>
              <a:t>это аналог множеств, которые используются в математике.  Множества могут состоять из различных элементов, а порядок элементов </a:t>
            </a:r>
            <a:r>
              <a:rPr lang="ru-RU" sz="3200" dirty="0" err="1">
                <a:latin typeface="GT Eesti Pro Display Light" pitchFamily="2" charset="0"/>
              </a:rPr>
              <a:t>неопределен</a:t>
            </a:r>
            <a:r>
              <a:rPr lang="ru-RU" sz="3200" dirty="0">
                <a:latin typeface="GT Eesti Pro Display Light" pitchFamily="2" charset="0"/>
              </a:rPr>
              <a:t>.   Множества отличаются от списка  ещё и тем, что может содержать только уникальные значения:</a:t>
            </a:r>
            <a:endParaRPr sz="3200" dirty="0">
              <a:latin typeface="GT Eesti Pro Display Light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7948246" y="119575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926C902-B639-0049-926C-913CFB3599EF}"/>
              </a:ext>
            </a:extLst>
          </p:cNvPr>
          <p:cNvSpPr/>
          <p:nvPr/>
        </p:nvSpPr>
        <p:spPr>
          <a:xfrm>
            <a:off x="2092969" y="3832116"/>
            <a:ext cx="12580935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200" dirty="0" err="1">
                <a:latin typeface="JetBrains Mono Medium" panose="020B0509020102050004" pitchFamily="49" charset="0"/>
              </a:rPr>
              <a:t>spisok</a:t>
            </a:r>
            <a:r>
              <a:rPr lang="en" sz="3200" dirty="0">
                <a:latin typeface="JetBrains Mono Medium" panose="020B0509020102050004" pitchFamily="49" charset="0"/>
              </a:rPr>
              <a:t> = ['</a:t>
            </a:r>
            <a:r>
              <a:rPr lang="en" sz="3200" dirty="0" err="1">
                <a:latin typeface="JetBrains Mono Medium" panose="020B0509020102050004" pitchFamily="49" charset="0"/>
              </a:rPr>
              <a:t>pavel</a:t>
            </a:r>
            <a:r>
              <a:rPr lang="en" sz="3200" dirty="0">
                <a:latin typeface="JetBrains Mono Medium" panose="020B0509020102050004" pitchFamily="49" charset="0"/>
              </a:rPr>
              <a:t>', '</a:t>
            </a:r>
            <a:r>
              <a:rPr lang="en" sz="3200" dirty="0" err="1">
                <a:latin typeface="JetBrains Mono Medium" panose="020B0509020102050004" pitchFamily="49" charset="0"/>
              </a:rPr>
              <a:t>petr</a:t>
            </a:r>
            <a:r>
              <a:rPr lang="en" sz="3200" dirty="0">
                <a:latin typeface="JetBrains Mono Medium" panose="020B0509020102050004" pitchFamily="49" charset="0"/>
              </a:rPr>
              <a:t>', 'semen', '</a:t>
            </a:r>
            <a:r>
              <a:rPr lang="en" sz="3200" dirty="0" err="1">
                <a:latin typeface="JetBrains Mono Medium" panose="020B0509020102050004" pitchFamily="49" charset="0"/>
              </a:rPr>
              <a:t>pavel</a:t>
            </a:r>
            <a:r>
              <a:rPr lang="en" sz="3200" dirty="0">
                <a:latin typeface="JetBrains Mono Medium" panose="020B0509020102050004" pitchFamily="49" charset="0"/>
              </a:rPr>
              <a:t>', 'semen', '</a:t>
            </a:r>
            <a:r>
              <a:rPr lang="en" sz="3200" dirty="0" err="1">
                <a:latin typeface="JetBrains Mono Medium" panose="020B0509020102050004" pitchFamily="49" charset="0"/>
              </a:rPr>
              <a:t>petr</a:t>
            </a:r>
            <a:r>
              <a:rPr lang="en" sz="3200" dirty="0">
                <a:latin typeface="JetBrains Mono Medium" panose="020B0509020102050004" pitchFamily="49" charset="0"/>
              </a:rPr>
              <a:t>']</a:t>
            </a:r>
            <a:br>
              <a:rPr lang="en" sz="3200" dirty="0">
                <a:latin typeface="JetBrains Mono Medium" panose="020B0509020102050004" pitchFamily="49" charset="0"/>
              </a:rPr>
            </a:br>
            <a:br>
              <a:rPr lang="en" sz="3200" dirty="0">
                <a:latin typeface="JetBrains Mono Medium" panose="020B0509020102050004" pitchFamily="49" charset="0"/>
              </a:rPr>
            </a:br>
            <a:r>
              <a:rPr lang="en" sz="3200" dirty="0" err="1">
                <a:latin typeface="JetBrains Mono Medium" panose="020B0509020102050004" pitchFamily="49" charset="0"/>
              </a:rPr>
              <a:t>new_set</a:t>
            </a:r>
            <a:r>
              <a:rPr lang="en" sz="3200" dirty="0">
                <a:latin typeface="JetBrains Mono Medium" panose="020B0509020102050004" pitchFamily="49" charset="0"/>
              </a:rPr>
              <a:t> = set(</a:t>
            </a:r>
            <a:r>
              <a:rPr lang="en" sz="3200" dirty="0" err="1">
                <a:latin typeface="JetBrains Mono Medium" panose="020B0509020102050004" pitchFamily="49" charset="0"/>
              </a:rPr>
              <a:t>spisok</a:t>
            </a:r>
            <a:r>
              <a:rPr lang="en" sz="3200" dirty="0">
                <a:latin typeface="JetBrains Mono Medium" panose="020B0509020102050004" pitchFamily="49" charset="0"/>
              </a:rPr>
              <a:t>)</a:t>
            </a:r>
            <a:br>
              <a:rPr lang="en" sz="3200" dirty="0">
                <a:latin typeface="JetBrains Mono Medium" panose="020B0509020102050004" pitchFamily="49" charset="0"/>
              </a:rPr>
            </a:br>
            <a:r>
              <a:rPr lang="en" sz="3200" dirty="0">
                <a:latin typeface="JetBrains Mono Medium" panose="020B0509020102050004" pitchFamily="49" charset="0"/>
              </a:rPr>
              <a:t>print(</a:t>
            </a:r>
            <a:r>
              <a:rPr lang="en" sz="3200" dirty="0" err="1">
                <a:latin typeface="JetBrains Mono Medium" panose="020B0509020102050004" pitchFamily="49" charset="0"/>
              </a:rPr>
              <a:t>new_set</a:t>
            </a:r>
            <a:r>
              <a:rPr lang="en" sz="3200" dirty="0">
                <a:latin typeface="JetBrains Mono Medium" panose="020B0509020102050004" pitchFamily="49" charset="0"/>
              </a:rPr>
              <a:t>)</a:t>
            </a:r>
            <a:br>
              <a:rPr lang="en" sz="3200" dirty="0">
                <a:latin typeface="JetBrains Mono Medium" panose="020B0509020102050004" pitchFamily="49" charset="0"/>
              </a:rPr>
            </a:br>
            <a:r>
              <a:rPr lang="en" sz="3200" dirty="0">
                <a:latin typeface="JetBrains Mono Medium" panose="020B0509020102050004" pitchFamily="49" charset="0"/>
              </a:rPr>
              <a:t>#</a:t>
            </a:r>
            <a:r>
              <a:rPr lang="ru-RU" sz="3200" dirty="0">
                <a:latin typeface="JetBrains Mono Medium" panose="020B0509020102050004" pitchFamily="49" charset="0"/>
              </a:rPr>
              <a:t>теперь будет выводить только уникальные значения, но в любом порядке</a:t>
            </a:r>
            <a:br>
              <a:rPr lang="ru-RU" sz="3200" dirty="0">
                <a:latin typeface="JetBrains Mono Medium" panose="020B0509020102050004" pitchFamily="49" charset="0"/>
              </a:rPr>
            </a:br>
            <a:r>
              <a:rPr lang="ru-RU" sz="3200" dirty="0">
                <a:latin typeface="JetBrains Mono Medium" panose="020B0509020102050004" pitchFamily="49" charset="0"/>
              </a:rPr>
              <a:t># попробуйте запускать это код несколько раз, и порядок будет изменяться</a:t>
            </a:r>
            <a:br>
              <a:rPr lang="ru-RU" sz="3200" dirty="0">
                <a:latin typeface="JetBrains Mono Medium" panose="020B0509020102050004" pitchFamily="49" charset="0"/>
              </a:rPr>
            </a:br>
            <a:endParaRPr lang="ru-RU" sz="3200" dirty="0">
              <a:latin typeface="JetBrains Mono Medium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9504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en-US" dirty="0">
                <a:latin typeface="GT Eesti Pro Display" pitchFamily="2" charset="0"/>
              </a:rPr>
              <a:t>  </a:t>
            </a:r>
            <a:r>
              <a:rPr lang="ru-RU" dirty="0">
                <a:latin typeface="GT Eesti Pro Display" pitchFamily="2" charset="0"/>
              </a:rPr>
              <a:t>Множества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28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092969" y="1151032"/>
            <a:ext cx="13151148" cy="2187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T Eesti Pro Display Light" pitchFamily="2" charset="0"/>
              </a:rPr>
              <a:t>Множества поддерживают большое количество операций, такие, к примеру, как объединение и пересечение. Несмотря на то, что они </a:t>
            </a:r>
            <a:r>
              <a:rPr lang="ru-RU" sz="3200" dirty="0" err="1">
                <a:latin typeface="GT Eesti Pro Display Light" pitchFamily="2" charset="0"/>
              </a:rPr>
              <a:t>неупорядоченны</a:t>
            </a:r>
            <a:r>
              <a:rPr lang="ru-RU" sz="3200" dirty="0">
                <a:latin typeface="GT Eesti Pro Display Light" pitchFamily="2" charset="0"/>
              </a:rPr>
              <a:t>, они поддерживают и итерацию и во многом веду себя как словари, только без значений ключей</a:t>
            </a:r>
            <a:endParaRPr sz="3200" dirty="0">
              <a:latin typeface="GT Eesti Pro Display Light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7948246" y="119575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926C902-B639-0049-926C-913CFB3599EF}"/>
              </a:ext>
            </a:extLst>
          </p:cNvPr>
          <p:cNvSpPr/>
          <p:nvPr/>
        </p:nvSpPr>
        <p:spPr>
          <a:xfrm>
            <a:off x="2092969" y="3832116"/>
            <a:ext cx="1258093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JetBrains Mono Medium" panose="020B0509020102050004" pitchFamily="49" charset="0"/>
              </a:rPr>
              <a:t>set() – </a:t>
            </a:r>
            <a:r>
              <a:rPr lang="ru-RU" sz="3200" dirty="0">
                <a:latin typeface="JetBrains Mono Medium" panose="020B0509020102050004" pitchFamily="49" charset="0"/>
              </a:rPr>
              <a:t>создание просто пустого множества</a:t>
            </a:r>
          </a:p>
          <a:p>
            <a:endParaRPr lang="ru-RU" sz="3200" dirty="0">
              <a:latin typeface="JetBrains Mono Medium" panose="020B0509020102050004" pitchFamily="49" charset="0"/>
            </a:endParaRPr>
          </a:p>
          <a:p>
            <a:r>
              <a:rPr lang="en-US" sz="3200" dirty="0">
                <a:latin typeface="JetBrains Mono Medium" panose="020B0509020102050004" pitchFamily="49" charset="0"/>
              </a:rPr>
              <a:t>S = set(’spam’) </a:t>
            </a:r>
          </a:p>
          <a:p>
            <a:r>
              <a:rPr lang="en-US" sz="3200" dirty="0">
                <a:latin typeface="JetBrains Mono Medium" panose="020B0509020102050004" pitchFamily="49" charset="0"/>
              </a:rPr>
              <a:t>#</a:t>
            </a:r>
            <a:r>
              <a:rPr lang="ru-RU" sz="3200" dirty="0">
                <a:latin typeface="JetBrains Mono Medium" panose="020B0509020102050004" pitchFamily="49" charset="0"/>
              </a:rPr>
              <a:t>множество, которое состоит из таких элементов, как </a:t>
            </a:r>
            <a:r>
              <a:rPr lang="en-US" sz="3200" dirty="0">
                <a:latin typeface="JetBrains Mono Medium" panose="020B0509020102050004" pitchFamily="49" charset="0"/>
              </a:rPr>
              <a:t>‘s’, ‘p’, ‘a’, ’m’</a:t>
            </a:r>
            <a:endParaRPr lang="ru-RU" sz="3200" dirty="0">
              <a:latin typeface="JetBrains Mono Medium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50190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en-US" dirty="0">
                <a:latin typeface="GT Eesti Pro Display" pitchFamily="2" charset="0"/>
              </a:rPr>
              <a:t>  </a:t>
            </a:r>
            <a:r>
              <a:rPr lang="ru-RU" dirty="0">
                <a:latin typeface="GT Eesti Pro Display" pitchFamily="2" charset="0"/>
              </a:rPr>
              <a:t>Полезные операции над множествами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29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092969" y="1587012"/>
            <a:ext cx="13151148" cy="71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latin typeface="GT Eesti Pro Display Light" pitchFamily="2" charset="0"/>
              </a:rPr>
              <a:t>Некоторые полезные операции над множествами:</a:t>
            </a:r>
            <a:endParaRPr sz="3200" dirty="0">
              <a:latin typeface="GT Eesti Pro Display Light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57F3B7-BF94-154A-A3CB-7791E9C45016}"/>
              </a:ext>
            </a:extLst>
          </p:cNvPr>
          <p:cNvSpPr txBox="1"/>
          <p:nvPr/>
        </p:nvSpPr>
        <p:spPr>
          <a:xfrm>
            <a:off x="7948246" y="119575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926C902-B639-0049-926C-913CFB3599EF}"/>
              </a:ext>
            </a:extLst>
          </p:cNvPr>
          <p:cNvSpPr/>
          <p:nvPr/>
        </p:nvSpPr>
        <p:spPr>
          <a:xfrm>
            <a:off x="2065292" y="2998569"/>
            <a:ext cx="12580935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400" dirty="0">
                <a:latin typeface="JetBrains Mono Medium" panose="020B0509020102050004" pitchFamily="49" charset="0"/>
              </a:rPr>
              <a:t>S1 | S2 </a:t>
            </a:r>
            <a:r>
              <a:rPr lang="ru-RU" sz="3400" dirty="0">
                <a:latin typeface="JetBrains Mono Medium" panose="020B0509020102050004" pitchFamily="49" charset="0"/>
              </a:rPr>
              <a:t> объединение множеств в одно</a:t>
            </a:r>
          </a:p>
          <a:p>
            <a:r>
              <a:rPr lang="en-US" sz="3400" dirty="0">
                <a:latin typeface="JetBrains Mono Medium" panose="020B0509020102050004" pitchFamily="49" charset="0"/>
              </a:rPr>
              <a:t>S1 &amp; S2 – </a:t>
            </a:r>
            <a:r>
              <a:rPr lang="ru-RU" sz="3400" dirty="0">
                <a:latin typeface="JetBrains Mono Medium" panose="020B0509020102050004" pitchFamily="49" charset="0"/>
              </a:rPr>
              <a:t>пересечение множеств</a:t>
            </a:r>
          </a:p>
          <a:p>
            <a:r>
              <a:rPr lang="en-US" sz="3400" dirty="0">
                <a:latin typeface="JetBrains Mono Medium" panose="020B0509020102050004" pitchFamily="49" charset="0"/>
              </a:rPr>
              <a:t>S1 – S2 – </a:t>
            </a:r>
            <a:r>
              <a:rPr lang="ru-RU" sz="3400" dirty="0">
                <a:latin typeface="JetBrains Mono Medium" panose="020B0509020102050004" pitchFamily="49" charset="0"/>
              </a:rPr>
              <a:t>разность множеств</a:t>
            </a:r>
          </a:p>
          <a:p>
            <a:r>
              <a:rPr lang="en-US" sz="3400" dirty="0">
                <a:latin typeface="JetBrains Mono Medium" panose="020B0509020102050004" pitchFamily="49" charset="0"/>
              </a:rPr>
              <a:t># </a:t>
            </a:r>
            <a:r>
              <a:rPr lang="ru-RU" sz="3400" dirty="0">
                <a:latin typeface="JetBrains Mono Medium" panose="020B0509020102050004" pitchFamily="49" charset="0"/>
              </a:rPr>
              <a:t>есть еще много других множеств, но они куда сложнее и по логике, и по выполнению кода. С полным списком вы сможете ознакомиться в англоязычной документации</a:t>
            </a:r>
          </a:p>
          <a:p>
            <a:endParaRPr lang="ru-RU" sz="3400" dirty="0">
              <a:latin typeface="JetBrains Mono Medium" panose="020B0509020102050004" pitchFamily="49" charset="0"/>
            </a:endParaRPr>
          </a:p>
          <a:p>
            <a:r>
              <a:rPr lang="en" sz="3600" dirty="0">
                <a:hlinkClick r:id="rId4"/>
              </a:rPr>
              <a:t>https://docs.python.org/3/library/stdtypes.html#set-types-set-frozenset</a:t>
            </a:r>
            <a:endParaRPr lang="ru-RU" sz="3600" dirty="0"/>
          </a:p>
          <a:p>
            <a:endParaRPr lang="ru-RU" sz="3400" dirty="0">
              <a:latin typeface="JetBrains Mono Medium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0178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en-US" dirty="0">
                <a:latin typeface="GT Eesti Pro Display" pitchFamily="2" charset="0"/>
              </a:rPr>
              <a:t>Fork 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634556"/>
            <a:ext cx="13151148" cy="3172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GT Eesti Pro Display Light" pitchFamily="2" charset="0"/>
              </a:rPr>
              <a:t> </a:t>
            </a:r>
            <a:r>
              <a:rPr lang="ru-RU" sz="3200" dirty="0">
                <a:latin typeface="GT Eesti Pro Display Light" pitchFamily="2" charset="0"/>
              </a:rPr>
              <a:t>На прошлых занятиях мы научились создавать свои собственные </a:t>
            </a:r>
            <a:r>
              <a:rPr lang="ru-RU" sz="3200" dirty="0" err="1">
                <a:latin typeface="GT Eesti Pro Display Light" pitchFamily="2" charset="0"/>
              </a:rPr>
              <a:t>репозитории</a:t>
            </a:r>
            <a:r>
              <a:rPr lang="ru-RU" sz="3200" dirty="0">
                <a:latin typeface="GT Eesti Pro Display Light" pitchFamily="2" charset="0"/>
              </a:rPr>
              <a:t> и заливать в них наши проекты. Однако в командной разработке так далеко не уедешь. Поэтому нам нужно научиться  «дублировать» тот или иной </a:t>
            </a:r>
            <a:r>
              <a:rPr lang="ru-RU" sz="3200" dirty="0" err="1">
                <a:latin typeface="GT Eesti Pro Display Light" pitchFamily="2" charset="0"/>
              </a:rPr>
              <a:t>репозиторий</a:t>
            </a:r>
            <a:r>
              <a:rPr lang="ru-RU" sz="3200" dirty="0">
                <a:latin typeface="GT Eesti Pro Display Light" pitchFamily="2" charset="0"/>
              </a:rPr>
              <a:t> к себе в аккаунт. Для этого вам нужно нажать на кнопку </a:t>
            </a:r>
            <a:r>
              <a:rPr lang="en-US" sz="3200" dirty="0">
                <a:latin typeface="GT Eesti Pro Display Light" pitchFamily="2" charset="0"/>
              </a:rPr>
              <a:t>fork</a:t>
            </a:r>
            <a:r>
              <a:rPr lang="ru-RU" sz="3200" dirty="0">
                <a:latin typeface="GT Eesti Pro Display Light" pitchFamily="2" charset="0"/>
              </a:rPr>
              <a:t> того </a:t>
            </a:r>
            <a:r>
              <a:rPr lang="ru-RU" sz="3200" dirty="0" err="1">
                <a:latin typeface="GT Eesti Pro Display Light" pitchFamily="2" charset="0"/>
              </a:rPr>
              <a:t>репозитория</a:t>
            </a:r>
            <a:r>
              <a:rPr lang="ru-RU" sz="3200" dirty="0">
                <a:latin typeface="GT Eesti Pro Display Light" pitchFamily="2" charset="0"/>
              </a:rPr>
              <a:t>, который вы хотите сдублировать:</a:t>
            </a:r>
            <a:endParaRPr sz="3200" dirty="0">
              <a:latin typeface="GT Eesti Pro Display Light" pitchFamily="2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50CC975-B324-2D45-9574-EB0872B0B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7793" y="4917622"/>
            <a:ext cx="8661635" cy="3648127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4941905-26AF-6840-8D57-1D436715A5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04570" y="6210012"/>
            <a:ext cx="2355737" cy="235573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en-US" dirty="0">
                <a:latin typeface="GT Eesti Pro Display" pitchFamily="2" charset="0"/>
              </a:rPr>
              <a:t>Fork 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BBDFD4A-BA5B-974C-A9D7-03C211B978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8403" y="2731064"/>
            <a:ext cx="10515600" cy="5270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12F8497-9848-4E47-AEF9-25A4AB500BCC}"/>
              </a:ext>
            </a:extLst>
          </p:cNvPr>
          <p:cNvSpPr txBox="1"/>
          <p:nvPr/>
        </p:nvSpPr>
        <p:spPr>
          <a:xfrm>
            <a:off x="2024743" y="1284514"/>
            <a:ext cx="1404257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GT Eesti Pro Display" pitchFamily="2" charset="0"/>
              </a:rPr>
              <a:t>После этого выбранный </a:t>
            </a:r>
            <a:r>
              <a:rPr lang="ru-RU" sz="4400" dirty="0" err="1">
                <a:latin typeface="GT Eesti Pro Display" pitchFamily="2" charset="0"/>
              </a:rPr>
              <a:t>репозиторий</a:t>
            </a:r>
            <a:r>
              <a:rPr lang="ru-RU" sz="4400" dirty="0">
                <a:latin typeface="GT Eesti Pro Display" pitchFamily="2" charset="0"/>
              </a:rPr>
              <a:t> буквально </a:t>
            </a:r>
            <a:r>
              <a:rPr lang="ru-RU" sz="4400" dirty="0" err="1">
                <a:latin typeface="GT Eesti Pro Display" pitchFamily="2" charset="0"/>
              </a:rPr>
              <a:t>сдублируется</a:t>
            </a:r>
            <a:r>
              <a:rPr lang="ru-RU" sz="4400" dirty="0">
                <a:latin typeface="GT Eesti Pro Display" pitchFamily="2" charset="0"/>
              </a:rPr>
              <a:t> в ваш аккаунт: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55B4B3D-CC33-A447-BA31-DB5B86FDD1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28556" y="6285934"/>
            <a:ext cx="2355737" cy="235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953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en-US" dirty="0">
                <a:latin typeface="GT Eesti Pro Display" pitchFamily="2" charset="0"/>
              </a:rPr>
              <a:t>Fork 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2F8497-9848-4E47-AEF9-25A4AB500BCC}"/>
              </a:ext>
            </a:extLst>
          </p:cNvPr>
          <p:cNvSpPr txBox="1"/>
          <p:nvPr/>
        </p:nvSpPr>
        <p:spPr>
          <a:xfrm>
            <a:off x="2024743" y="1284514"/>
            <a:ext cx="1404257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GT Eesti Pro Display" pitchFamily="2" charset="0"/>
              </a:rPr>
              <a:t>После этого у вас появится свой дубликат, который можно загружать и редактировать как угодно: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5870B7C-7821-EF45-8F9E-63DDBEEF0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0173" y="3711421"/>
            <a:ext cx="11973632" cy="363337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475C7A8-FF78-9148-A50A-A3859AE3DD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76915" y="6166930"/>
            <a:ext cx="2355737" cy="235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647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en-US" dirty="0">
                <a:latin typeface="GT Eesti Pro Display" pitchFamily="2" charset="0"/>
              </a:rPr>
              <a:t>Branch 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2F8497-9848-4E47-AEF9-25A4AB500BCC}"/>
              </a:ext>
            </a:extLst>
          </p:cNvPr>
          <p:cNvSpPr txBox="1"/>
          <p:nvPr/>
        </p:nvSpPr>
        <p:spPr>
          <a:xfrm>
            <a:off x="2024743" y="1284514"/>
            <a:ext cx="1404257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GT Eesti Pro Display Light" pitchFamily="2" charset="0"/>
              </a:rPr>
              <a:t>После того, как вы скачаете </a:t>
            </a:r>
            <a:r>
              <a:rPr lang="ru-RU" sz="3600" dirty="0" err="1">
                <a:latin typeface="GT Eesti Pro Display Light" pitchFamily="2" charset="0"/>
              </a:rPr>
              <a:t>репозиторий</a:t>
            </a:r>
            <a:r>
              <a:rPr lang="ru-RU" sz="3600" dirty="0">
                <a:latin typeface="GT Eesti Pro Display Light" pitchFamily="2" charset="0"/>
              </a:rPr>
              <a:t> с помощью </a:t>
            </a:r>
            <a:r>
              <a:rPr lang="en-US" sz="3600" dirty="0">
                <a:latin typeface="GT Eesti Pro Display Light" pitchFamily="2" charset="0"/>
              </a:rPr>
              <a:t>git clone</a:t>
            </a:r>
            <a:r>
              <a:rPr lang="ru-RU" sz="3600" dirty="0">
                <a:latin typeface="GT Eesti Pro Display Light" pitchFamily="2" charset="0"/>
              </a:rPr>
              <a:t>, вам нужно поменять ветку, если вы хотите иметь возможность предложить автору оригинального </a:t>
            </a:r>
            <a:r>
              <a:rPr lang="ru-RU" sz="3600" dirty="0" err="1">
                <a:latin typeface="GT Eesti Pro Display Light" pitchFamily="2" charset="0"/>
              </a:rPr>
              <a:t>репозитория</a:t>
            </a:r>
            <a:r>
              <a:rPr lang="ru-RU" sz="3600" dirty="0">
                <a:latin typeface="GT Eesti Pro Display Light" pitchFamily="2" charset="0"/>
              </a:rPr>
              <a:t> свои наработки в виде </a:t>
            </a:r>
            <a:r>
              <a:rPr lang="en-US" sz="3600" dirty="0">
                <a:latin typeface="GT Eesti Pro Display Light" pitchFamily="2" charset="0"/>
              </a:rPr>
              <a:t>pull request.</a:t>
            </a:r>
          </a:p>
          <a:p>
            <a:r>
              <a:rPr lang="ru-RU" sz="3600" dirty="0">
                <a:latin typeface="GT Eesti Pro Display Light" pitchFamily="2" charset="0"/>
              </a:rPr>
              <a:t>Для этого нужно ввести следующие команды: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593F48-8632-B243-ABB5-897E816340BE}"/>
              </a:ext>
            </a:extLst>
          </p:cNvPr>
          <p:cNvSpPr txBox="1"/>
          <p:nvPr/>
        </p:nvSpPr>
        <p:spPr>
          <a:xfrm>
            <a:off x="2024743" y="4818937"/>
            <a:ext cx="126214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3200" dirty="0">
                <a:latin typeface="JetBrains Mono Medium" panose="020B0509020102050004" pitchFamily="49" charset="0"/>
              </a:rPr>
              <a:t>git checkout -b "</a:t>
            </a:r>
            <a:r>
              <a:rPr lang="en" sz="3200" dirty="0" err="1">
                <a:latin typeface="JetBrains Mono Medium" panose="020B0509020102050004" pitchFamily="49" charset="0"/>
              </a:rPr>
              <a:t>new_one</a:t>
            </a:r>
            <a:r>
              <a:rPr lang="en" sz="3200" dirty="0">
                <a:latin typeface="JetBrains Mono Medium" panose="020B0509020102050004" pitchFamily="49" charset="0"/>
              </a:rPr>
              <a:t>”</a:t>
            </a:r>
          </a:p>
          <a:p>
            <a:r>
              <a:rPr lang="en-US" sz="3200" dirty="0">
                <a:latin typeface="JetBrains Mono Medium" panose="020B0509020102050004" pitchFamily="49" charset="0"/>
              </a:rPr>
              <a:t>#</a:t>
            </a:r>
            <a:r>
              <a:rPr lang="ru-RU" sz="3200" dirty="0">
                <a:latin typeface="JetBrains Mono Medium" panose="020B0509020102050004" pitchFamily="49" charset="0"/>
              </a:rPr>
              <a:t>Эта команда одновременно и создает, и переключается на новую ветку</a:t>
            </a:r>
            <a:endParaRPr lang="en-US" sz="3200" dirty="0">
              <a:latin typeface="JetBrains Mono Medium" panose="020B0509020102050004" pitchFamily="49" charset="0"/>
            </a:endParaRPr>
          </a:p>
          <a:p>
            <a:r>
              <a:rPr lang="en-US" sz="3200" dirty="0">
                <a:latin typeface="JetBrains Mono Medium" panose="020B0509020102050004" pitchFamily="49" charset="0"/>
              </a:rPr>
              <a:t>git add  --all</a:t>
            </a:r>
          </a:p>
          <a:p>
            <a:r>
              <a:rPr lang="en-US" sz="3200" dirty="0">
                <a:latin typeface="JetBrains Mono Medium" panose="020B0509020102050004" pitchFamily="49" charset="0"/>
              </a:rPr>
              <a:t>git commit –m `</a:t>
            </a:r>
            <a:r>
              <a:rPr lang="en-US" sz="3200" dirty="0" err="1">
                <a:latin typeface="JetBrains Mono Medium" panose="020B0509020102050004" pitchFamily="49" charset="0"/>
              </a:rPr>
              <a:t>commit_message</a:t>
            </a:r>
            <a:r>
              <a:rPr lang="en-US" sz="3200" dirty="0">
                <a:latin typeface="JetBrains Mono Medium" panose="020B0509020102050004" pitchFamily="49" charset="0"/>
              </a:rPr>
              <a:t>`</a:t>
            </a:r>
          </a:p>
          <a:p>
            <a:r>
              <a:rPr lang="en-US" sz="3200" dirty="0">
                <a:latin typeface="JetBrains Mono Medium" panose="020B0509020102050004" pitchFamily="49" charset="0"/>
              </a:rPr>
              <a:t>git push origin </a:t>
            </a:r>
            <a:r>
              <a:rPr lang="en-US" sz="3200" dirty="0" err="1">
                <a:latin typeface="JetBrains Mono Medium" panose="020B0509020102050004" pitchFamily="49" charset="0"/>
              </a:rPr>
              <a:t>new_one</a:t>
            </a:r>
            <a:endParaRPr lang="en-US" sz="3200" dirty="0">
              <a:latin typeface="JetBrains Mono Medium" panose="020B0509020102050004" pitchFamily="49" charset="0"/>
            </a:endParaRPr>
          </a:p>
          <a:p>
            <a:r>
              <a:rPr lang="en-US" sz="3200" dirty="0">
                <a:latin typeface="JetBrains Mono Medium" panose="020B0509020102050004" pitchFamily="49" charset="0"/>
              </a:rPr>
              <a:t>#</a:t>
            </a:r>
            <a:r>
              <a:rPr lang="ru-RU" sz="3200" dirty="0">
                <a:latin typeface="JetBrains Mono Medium" panose="020B0509020102050004" pitchFamily="49" charset="0"/>
              </a:rPr>
              <a:t>обратите внимание, я поменял ветку в </a:t>
            </a:r>
            <a:r>
              <a:rPr lang="en-US" sz="3200" dirty="0">
                <a:latin typeface="JetBrains Mono Medium" panose="020B0509020102050004" pitchFamily="49" charset="0"/>
              </a:rPr>
              <a:t>push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6F3FC35-F52E-8445-BFBB-1DB545F89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04570" y="6210012"/>
            <a:ext cx="2355737" cy="235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648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en-US" dirty="0">
                <a:latin typeface="GT Eesti Pro Display" pitchFamily="2" charset="0"/>
              </a:rPr>
              <a:t>pull request  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2F8497-9848-4E47-AEF9-25A4AB500BCC}"/>
              </a:ext>
            </a:extLst>
          </p:cNvPr>
          <p:cNvSpPr txBox="1"/>
          <p:nvPr/>
        </p:nvSpPr>
        <p:spPr>
          <a:xfrm>
            <a:off x="2024743" y="1284514"/>
            <a:ext cx="1404257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GT Eesti Pro Display" pitchFamily="2" charset="0"/>
              </a:rPr>
              <a:t>Теперь вы сможете нажать на кнопку </a:t>
            </a:r>
            <a:r>
              <a:rPr lang="en-US" sz="4400" dirty="0">
                <a:latin typeface="GT Eesti Pro Display" pitchFamily="2" charset="0"/>
              </a:rPr>
              <a:t>pull request </a:t>
            </a:r>
            <a:r>
              <a:rPr lang="ru-RU" sz="4400" dirty="0">
                <a:latin typeface="GT Eesti Pro Display" pitchFamily="2" charset="0"/>
              </a:rPr>
              <a:t> на </a:t>
            </a:r>
            <a:r>
              <a:rPr lang="en-US" sz="4400" dirty="0">
                <a:latin typeface="GT Eesti Pro Display" pitchFamily="2" charset="0"/>
              </a:rPr>
              <a:t>G</a:t>
            </a:r>
            <a:r>
              <a:rPr lang="en-US" sz="4400">
                <a:latin typeface="GT Eesti Pro Display" pitchFamily="2" charset="0"/>
              </a:rPr>
              <a:t>ithub</a:t>
            </a:r>
            <a:r>
              <a:rPr lang="en-US" sz="4400" dirty="0">
                <a:latin typeface="GT Eesti Pro Display" pitchFamily="2" charset="0"/>
              </a:rPr>
              <a:t> </a:t>
            </a:r>
            <a:r>
              <a:rPr lang="ru-RU" sz="4400" dirty="0">
                <a:latin typeface="GT Eesti Pro Display" pitchFamily="2" charset="0"/>
              </a:rPr>
              <a:t>и у вас появиться окно, в котором вы можете выбрать, какую ветку хотите отдать «на рассмотрение»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1D41F40-040C-BF45-AE48-2FA4090CA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4027" y="4526772"/>
            <a:ext cx="12522200" cy="40132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A546CEF-9449-E741-B2BB-FB2326ACE0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04570" y="6210012"/>
            <a:ext cx="2355737" cy="235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431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1877C8-AF2B-EE45-8C2C-A2819D8017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PEP - 8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99797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8827E7-2DCC-8A46-8027-5C7C7744D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PEP - 8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881C058-4BE6-9E48-9D01-4A52A0DB7E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9687" y="1781174"/>
            <a:ext cx="14323035" cy="6189663"/>
          </a:xfrm>
        </p:spPr>
        <p:txBody>
          <a:bodyPr/>
          <a:lstStyle/>
          <a:p>
            <a:pPr algn="just"/>
            <a:r>
              <a:rPr lang="en-US" sz="3200" dirty="0">
                <a:latin typeface="GT Eesti Pro Display Light" pitchFamily="2" charset="0"/>
              </a:rPr>
              <a:t>  </a:t>
            </a:r>
            <a:r>
              <a:rPr lang="ru-RU" sz="3200" dirty="0">
                <a:latin typeface="GT Eesti Pro Display Light" pitchFamily="2" charset="0"/>
              </a:rPr>
              <a:t>Ключевая идея </a:t>
            </a:r>
            <a:r>
              <a:rPr lang="en-US" sz="3200" dirty="0">
                <a:latin typeface="GT Eesti Pro Display Light" pitchFamily="2" charset="0"/>
              </a:rPr>
              <a:t>PEP  </a:t>
            </a:r>
            <a:r>
              <a:rPr lang="ru-RU" sz="3200" dirty="0">
                <a:latin typeface="GT Eesti Pro Display Light" pitchFamily="2" charset="0"/>
              </a:rPr>
              <a:t>состоит  следующем:  код читается намного больше раз, чем пишется. Поэтому важно писать не только стабильно работающий</a:t>
            </a:r>
            <a:r>
              <a:rPr lang="en-US" sz="3200" dirty="0">
                <a:latin typeface="GT Eesti Pro Display Light" pitchFamily="2" charset="0"/>
              </a:rPr>
              <a:t> </a:t>
            </a:r>
            <a:r>
              <a:rPr lang="ru-RU" sz="3200" dirty="0">
                <a:latin typeface="GT Eesti Pro Display Light" pitchFamily="2" charset="0"/>
              </a:rPr>
              <a:t>код, но и код, который потом сможет прочитать  и обслуживать любой программист.  Сам документ </a:t>
            </a:r>
            <a:r>
              <a:rPr lang="en-US" sz="3200" dirty="0">
                <a:latin typeface="GT Eesti Pro Display Light" pitchFamily="2" charset="0"/>
              </a:rPr>
              <a:t>PEP – 8 </a:t>
            </a:r>
            <a:r>
              <a:rPr lang="ru-RU" sz="3200" dirty="0">
                <a:latin typeface="GT Eesti Pro Display Light" pitchFamily="2" charset="0"/>
              </a:rPr>
              <a:t>достаточно большой и сложный, но там можно вывести несколько основных моментов:</a:t>
            </a:r>
          </a:p>
          <a:p>
            <a:pPr algn="just"/>
            <a:r>
              <a:rPr lang="ru-RU" sz="3200" dirty="0">
                <a:latin typeface="GT Eesti Pro Display Light" pitchFamily="2" charset="0"/>
              </a:rPr>
              <a:t> - Пробелы лучше чем </a:t>
            </a:r>
            <a:r>
              <a:rPr lang="ru-RU" sz="3200" dirty="0" err="1">
                <a:latin typeface="GT Eesti Pro Display Light" pitchFamily="2" charset="0"/>
              </a:rPr>
              <a:t>табы</a:t>
            </a:r>
            <a:r>
              <a:rPr lang="ru-RU" sz="3200" dirty="0">
                <a:latin typeface="GT Eesti Pro Display Light" pitchFamily="2" charset="0"/>
              </a:rPr>
              <a:t>. Проблема в том, что смесь пробелов и </a:t>
            </a:r>
            <a:r>
              <a:rPr lang="ru-RU" sz="3200" dirty="0" err="1">
                <a:latin typeface="GT Eesti Pro Display Light" pitchFamily="2" charset="0"/>
              </a:rPr>
              <a:t>табов</a:t>
            </a:r>
            <a:r>
              <a:rPr lang="ru-RU" sz="3200" dirty="0">
                <a:latin typeface="GT Eesti Pro Display Light" pitchFamily="2" charset="0"/>
              </a:rPr>
              <a:t> может привести к нестабильной работе программы. Однако большинство современных редакторов кода поддерживают превращение </a:t>
            </a:r>
            <a:r>
              <a:rPr lang="ru-RU" sz="3200" dirty="0" err="1">
                <a:latin typeface="GT Eesti Pro Display Light" pitchFamily="2" charset="0"/>
              </a:rPr>
              <a:t>табов</a:t>
            </a:r>
            <a:r>
              <a:rPr lang="ru-RU" sz="3200" dirty="0">
                <a:latin typeface="GT Eesti Pro Display Light" pitchFamily="2" charset="0"/>
              </a:rPr>
              <a:t> в 4 пробела.</a:t>
            </a:r>
          </a:p>
          <a:p>
            <a:pPr algn="just"/>
            <a:r>
              <a:rPr lang="ru-RU" sz="3200" dirty="0">
                <a:latin typeface="GT Eesti Pro Display Light" pitchFamily="2" charset="0"/>
              </a:rPr>
              <a:t> - </a:t>
            </a:r>
            <a:r>
              <a:rPr lang="en-US" sz="3200" dirty="0">
                <a:latin typeface="GT Eesti Pro Display Light" pitchFamily="2" charset="0"/>
              </a:rPr>
              <a:t>PEP – 8 </a:t>
            </a:r>
            <a:r>
              <a:rPr lang="ru-RU" sz="3200" dirty="0">
                <a:latin typeface="GT Eesti Pro Display Light" pitchFamily="2" charset="0"/>
              </a:rPr>
              <a:t>рекомендует не делать длину строк больше, чем от 70 до 90 символов, иначе это не будет влезать в экран компьютера.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EA671E7-14D3-294D-B279-5D2C4E9BD6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780909"/>
      </p:ext>
    </p:extLst>
  </p:cSld>
  <p:clrMapOvr>
    <a:masterClrMapping/>
  </p:clrMapOvr>
</p:sld>
</file>

<file path=ppt/theme/theme1.xml><?xml version="1.0" encoding="utf-8"?>
<a:theme xmlns:a="http://schemas.openxmlformats.org/drawingml/2006/main" name="Мэдисон">
  <a:themeElements>
    <a:clrScheme name="Colors_ OZON_v3">
      <a:dk1>
        <a:srgbClr val="000000"/>
      </a:dk1>
      <a:lt1>
        <a:srgbClr val="FFFFFF"/>
      </a:lt1>
      <a:dk2>
        <a:srgbClr val="005BFF"/>
      </a:dk2>
      <a:lt2>
        <a:srgbClr val="00A2FF"/>
      </a:lt2>
      <a:accent1>
        <a:srgbClr val="06CA99"/>
      </a:accent1>
      <a:accent2>
        <a:srgbClr val="FAE111"/>
      </a:accent2>
      <a:accent3>
        <a:srgbClr val="F91155"/>
      </a:accent3>
      <a:accent4>
        <a:srgbClr val="754CED"/>
      </a:accent4>
      <a:accent5>
        <a:srgbClr val="FFA83B"/>
      </a:accent5>
      <a:accent6>
        <a:srgbClr val="0000B7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2917</TotalTime>
  <Words>1687</Words>
  <Application>Microsoft Macintosh PowerPoint</Application>
  <PresentationFormat>Произвольный</PresentationFormat>
  <Paragraphs>155</Paragraphs>
  <Slides>29</Slides>
  <Notes>22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29</vt:i4>
      </vt:variant>
    </vt:vector>
  </HeadingPairs>
  <TitlesOfParts>
    <vt:vector size="35" baseType="lpstr">
      <vt:lpstr>GT Eesti Pro Display</vt:lpstr>
      <vt:lpstr>Calibri</vt:lpstr>
      <vt:lpstr>JetBrains Mono Medium</vt:lpstr>
      <vt:lpstr>Arial</vt:lpstr>
      <vt:lpstr>GT Eesti Pro Display Light</vt:lpstr>
      <vt:lpstr>Мэдисон</vt:lpstr>
      <vt:lpstr>Python. Ветки, словари, кортежи и множества</vt:lpstr>
      <vt:lpstr>Fork и Branch</vt:lpstr>
      <vt:lpstr>Fork </vt:lpstr>
      <vt:lpstr>Fork </vt:lpstr>
      <vt:lpstr>Fork </vt:lpstr>
      <vt:lpstr>Branch </vt:lpstr>
      <vt:lpstr>pull request  </vt:lpstr>
      <vt:lpstr>PEP - 8</vt:lpstr>
      <vt:lpstr>PEP - 8</vt:lpstr>
      <vt:lpstr>PEP - 8</vt:lpstr>
      <vt:lpstr>PEP - 8</vt:lpstr>
      <vt:lpstr>Словари</vt:lpstr>
      <vt:lpstr>Словари</vt:lpstr>
      <vt:lpstr>Словари</vt:lpstr>
      <vt:lpstr>Перебор всех пар «ключ-значение»</vt:lpstr>
      <vt:lpstr>Перебор только ключей</vt:lpstr>
      <vt:lpstr>Проверка наличия ключа в словаре</vt:lpstr>
      <vt:lpstr> Продолжение While</vt:lpstr>
      <vt:lpstr>Использование флагов в While</vt:lpstr>
      <vt:lpstr>Использование команды break для выхода из цикла</vt:lpstr>
      <vt:lpstr>Использование continue</vt:lpstr>
      <vt:lpstr>Использование while со списками и словарями </vt:lpstr>
      <vt:lpstr>Удаление всех вхождений конкретного значения из списка</vt:lpstr>
      <vt:lpstr>Кортежи и множества</vt:lpstr>
      <vt:lpstr>Кортеж</vt:lpstr>
      <vt:lpstr>Кортеж</vt:lpstr>
      <vt:lpstr>  Множества</vt:lpstr>
      <vt:lpstr>  Множества</vt:lpstr>
      <vt:lpstr>  Полезные операции над множествами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Python. Git, списки и циклы</dc:title>
  <dc:creator>пользователь Microsoft Office</dc:creator>
  <cp:lastModifiedBy>Microsoft Office User</cp:lastModifiedBy>
  <cp:revision>99</cp:revision>
  <dcterms:created xsi:type="dcterms:W3CDTF">2018-08-29T11:25:32Z</dcterms:created>
  <dcterms:modified xsi:type="dcterms:W3CDTF">2020-04-24T19:01:53Z</dcterms:modified>
</cp:coreProperties>
</file>